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sldIdLst>
    <p:sldId id="256" r:id="rId2"/>
    <p:sldId id="407" r:id="rId3"/>
    <p:sldId id="264" r:id="rId4"/>
    <p:sldId id="305" r:id="rId5"/>
    <p:sldId id="399" r:id="rId6"/>
    <p:sldId id="400" r:id="rId7"/>
    <p:sldId id="408" r:id="rId8"/>
    <p:sldId id="416" r:id="rId9"/>
    <p:sldId id="409" r:id="rId10"/>
    <p:sldId id="410" r:id="rId11"/>
    <p:sldId id="417" r:id="rId12"/>
    <p:sldId id="411" r:id="rId13"/>
    <p:sldId id="412" r:id="rId14"/>
    <p:sldId id="418" r:id="rId15"/>
    <p:sldId id="413" r:id="rId16"/>
    <p:sldId id="414" r:id="rId17"/>
    <p:sldId id="415" r:id="rId18"/>
    <p:sldId id="420" r:id="rId19"/>
    <p:sldId id="375" r:id="rId20"/>
    <p:sldId id="422" r:id="rId21"/>
    <p:sldId id="423" r:id="rId22"/>
    <p:sldId id="424" r:id="rId23"/>
    <p:sldId id="425" r:id="rId24"/>
    <p:sldId id="426" r:id="rId25"/>
    <p:sldId id="427" r:id="rId26"/>
    <p:sldId id="428" r:id="rId27"/>
    <p:sldId id="429" r:id="rId28"/>
    <p:sldId id="430" r:id="rId29"/>
    <p:sldId id="431" r:id="rId30"/>
    <p:sldId id="432" r:id="rId31"/>
    <p:sldId id="306" r:id="rId32"/>
    <p:sldId id="401" r:id="rId33"/>
    <p:sldId id="307" r:id="rId34"/>
    <p:sldId id="308" r:id="rId35"/>
    <p:sldId id="309" r:id="rId36"/>
    <p:sldId id="310" r:id="rId37"/>
    <p:sldId id="311" r:id="rId38"/>
    <p:sldId id="312" r:id="rId39"/>
    <p:sldId id="433" r:id="rId40"/>
    <p:sldId id="434" r:id="rId41"/>
    <p:sldId id="435" r:id="rId42"/>
    <p:sldId id="436" r:id="rId43"/>
    <p:sldId id="437" r:id="rId44"/>
    <p:sldId id="438" r:id="rId45"/>
    <p:sldId id="439" r:id="rId46"/>
    <p:sldId id="440" r:id="rId47"/>
    <p:sldId id="441" r:id="rId48"/>
    <p:sldId id="442" r:id="rId49"/>
    <p:sldId id="443" r:id="rId50"/>
    <p:sldId id="444" r:id="rId51"/>
    <p:sldId id="398" r:id="rId52"/>
  </p:sldIdLst>
  <p:sldSz cx="12192000" cy="6858000"/>
  <p:notesSz cx="6858000" cy="9144000"/>
  <p:custDataLst>
    <p:tags r:id="rId5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
          <p15:clr>
            <a:srgbClr val="A4A3A4"/>
          </p15:clr>
        </p15:guide>
        <p15:guide id="2" orient="horz" pos="818">
          <p15:clr>
            <a:srgbClr val="A4A3A4"/>
          </p15:clr>
        </p15:guide>
        <p15:guide id="3" orient="horz" pos="4065">
          <p15:clr>
            <a:srgbClr val="A4A3A4"/>
          </p15:clr>
        </p15:guide>
        <p15:guide id="4" pos="3840">
          <p15:clr>
            <a:srgbClr val="A4A3A4"/>
          </p15:clr>
        </p15:guide>
        <p15:guide id="5" pos="436">
          <p15:clr>
            <a:srgbClr val="A4A3A4"/>
          </p15:clr>
        </p15:guide>
        <p15:guide id="6" pos="72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60" autoAdjust="0"/>
    <p:restoredTop sz="94660"/>
  </p:normalViewPr>
  <p:slideViewPr>
    <p:cSldViewPr snapToGrid="0" showGuides="1">
      <p:cViewPr>
        <p:scale>
          <a:sx n="81" d="100"/>
          <a:sy n="81" d="100"/>
        </p:scale>
        <p:origin x="76" y="352"/>
      </p:cViewPr>
      <p:guideLst>
        <p:guide orient="horz" pos="2432"/>
        <p:guide orient="horz" pos="818"/>
        <p:guide orient="horz" pos="4065"/>
        <p:guide pos="3840"/>
        <p:guide pos="436"/>
        <p:guide pos="7263"/>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95DA7-C378-4EA6-96C8-9729AD8A43DD}" type="datetimeFigureOut">
              <a:rPr lang="zh-CN" altLang="en-US" smtClean="0"/>
              <a:pPr/>
              <a:t>2024/8/26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398E3-16CD-4F8A-A268-FE366D8E738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19</a:t>
            </a:fld>
            <a:endParaRPr lang="zh-CN" altLang="en-US"/>
          </a:p>
        </p:txBody>
      </p:sp>
    </p:spTree>
    <p:extLst>
      <p:ext uri="{BB962C8B-B14F-4D97-AF65-F5344CB8AC3E}">
        <p14:creationId xmlns:p14="http://schemas.microsoft.com/office/powerpoint/2010/main" val="296394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20</a:t>
            </a:fld>
            <a:endParaRPr lang="zh-CN" altLang="en-US"/>
          </a:p>
        </p:txBody>
      </p:sp>
    </p:spTree>
    <p:extLst>
      <p:ext uri="{BB962C8B-B14F-4D97-AF65-F5344CB8AC3E}">
        <p14:creationId xmlns:p14="http://schemas.microsoft.com/office/powerpoint/2010/main" val="2675958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21</a:t>
            </a:fld>
            <a:endParaRPr lang="zh-CN" altLang="en-US"/>
          </a:p>
        </p:txBody>
      </p:sp>
    </p:spTree>
    <p:extLst>
      <p:ext uri="{BB962C8B-B14F-4D97-AF65-F5344CB8AC3E}">
        <p14:creationId xmlns:p14="http://schemas.microsoft.com/office/powerpoint/2010/main" val="34886980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22</a:t>
            </a:fld>
            <a:endParaRPr lang="zh-CN" altLang="en-US"/>
          </a:p>
        </p:txBody>
      </p:sp>
    </p:spTree>
    <p:extLst>
      <p:ext uri="{BB962C8B-B14F-4D97-AF65-F5344CB8AC3E}">
        <p14:creationId xmlns:p14="http://schemas.microsoft.com/office/powerpoint/2010/main" val="3705680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23</a:t>
            </a:fld>
            <a:endParaRPr lang="zh-CN" altLang="en-US"/>
          </a:p>
        </p:txBody>
      </p:sp>
    </p:spTree>
    <p:extLst>
      <p:ext uri="{BB962C8B-B14F-4D97-AF65-F5344CB8AC3E}">
        <p14:creationId xmlns:p14="http://schemas.microsoft.com/office/powerpoint/2010/main" val="1026742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24</a:t>
            </a:fld>
            <a:endParaRPr lang="zh-CN" altLang="en-US"/>
          </a:p>
        </p:txBody>
      </p:sp>
    </p:spTree>
    <p:extLst>
      <p:ext uri="{BB962C8B-B14F-4D97-AF65-F5344CB8AC3E}">
        <p14:creationId xmlns:p14="http://schemas.microsoft.com/office/powerpoint/2010/main" val="1267984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25</a:t>
            </a:fld>
            <a:endParaRPr lang="zh-CN" altLang="en-US"/>
          </a:p>
        </p:txBody>
      </p:sp>
    </p:spTree>
    <p:extLst>
      <p:ext uri="{BB962C8B-B14F-4D97-AF65-F5344CB8AC3E}">
        <p14:creationId xmlns:p14="http://schemas.microsoft.com/office/powerpoint/2010/main" val="11113201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26</a:t>
            </a:fld>
            <a:endParaRPr lang="zh-CN" altLang="en-US"/>
          </a:p>
        </p:txBody>
      </p:sp>
    </p:spTree>
    <p:extLst>
      <p:ext uri="{BB962C8B-B14F-4D97-AF65-F5344CB8AC3E}">
        <p14:creationId xmlns:p14="http://schemas.microsoft.com/office/powerpoint/2010/main" val="1769166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27</a:t>
            </a:fld>
            <a:endParaRPr lang="zh-CN" altLang="en-US"/>
          </a:p>
        </p:txBody>
      </p:sp>
    </p:spTree>
    <p:extLst>
      <p:ext uri="{BB962C8B-B14F-4D97-AF65-F5344CB8AC3E}">
        <p14:creationId xmlns:p14="http://schemas.microsoft.com/office/powerpoint/2010/main" val="5321578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28</a:t>
            </a:fld>
            <a:endParaRPr lang="zh-CN" altLang="en-US"/>
          </a:p>
        </p:txBody>
      </p:sp>
    </p:spTree>
    <p:extLst>
      <p:ext uri="{BB962C8B-B14F-4D97-AF65-F5344CB8AC3E}">
        <p14:creationId xmlns:p14="http://schemas.microsoft.com/office/powerpoint/2010/main" val="40748374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29</a:t>
            </a:fld>
            <a:endParaRPr lang="zh-CN" altLang="en-US"/>
          </a:p>
        </p:txBody>
      </p:sp>
    </p:spTree>
    <p:extLst>
      <p:ext uri="{BB962C8B-B14F-4D97-AF65-F5344CB8AC3E}">
        <p14:creationId xmlns:p14="http://schemas.microsoft.com/office/powerpoint/2010/main" val="30041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30</a:t>
            </a:fld>
            <a:endParaRPr lang="zh-CN" altLang="en-US"/>
          </a:p>
        </p:txBody>
      </p:sp>
    </p:spTree>
    <p:extLst>
      <p:ext uri="{BB962C8B-B14F-4D97-AF65-F5344CB8AC3E}">
        <p14:creationId xmlns:p14="http://schemas.microsoft.com/office/powerpoint/2010/main" val="14132583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33</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34</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36</a:t>
            </a:fld>
            <a:endParaRPr lang="zh-CN" altLang="en-US"/>
          </a:p>
        </p:txBody>
      </p:sp>
    </p:spTree>
    <p:extLst>
      <p:ext uri="{BB962C8B-B14F-4D97-AF65-F5344CB8AC3E}">
        <p14:creationId xmlns:p14="http://schemas.microsoft.com/office/powerpoint/2010/main" val="29454593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37</a:t>
            </a:fld>
            <a:endParaRPr lang="zh-CN" altLang="en-US"/>
          </a:p>
        </p:txBody>
      </p:sp>
    </p:spTree>
    <p:extLst>
      <p:ext uri="{BB962C8B-B14F-4D97-AF65-F5344CB8AC3E}">
        <p14:creationId xmlns:p14="http://schemas.microsoft.com/office/powerpoint/2010/main" val="38357275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38</a:t>
            </a:fld>
            <a:endParaRPr lang="zh-CN" altLang="en-US"/>
          </a:p>
        </p:txBody>
      </p:sp>
    </p:spTree>
    <p:extLst>
      <p:ext uri="{BB962C8B-B14F-4D97-AF65-F5344CB8AC3E}">
        <p14:creationId xmlns:p14="http://schemas.microsoft.com/office/powerpoint/2010/main" val="32010444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39</a:t>
            </a:fld>
            <a:endParaRPr lang="zh-CN" altLang="en-US"/>
          </a:p>
        </p:txBody>
      </p:sp>
    </p:spTree>
    <p:extLst>
      <p:ext uri="{BB962C8B-B14F-4D97-AF65-F5344CB8AC3E}">
        <p14:creationId xmlns:p14="http://schemas.microsoft.com/office/powerpoint/2010/main" val="3927700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40</a:t>
            </a:fld>
            <a:endParaRPr lang="zh-CN" altLang="en-US"/>
          </a:p>
        </p:txBody>
      </p:sp>
    </p:spTree>
    <p:extLst>
      <p:ext uri="{BB962C8B-B14F-4D97-AF65-F5344CB8AC3E}">
        <p14:creationId xmlns:p14="http://schemas.microsoft.com/office/powerpoint/2010/main" val="31386262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41</a:t>
            </a:fld>
            <a:endParaRPr lang="zh-CN" altLang="en-US"/>
          </a:p>
        </p:txBody>
      </p:sp>
    </p:spTree>
    <p:extLst>
      <p:ext uri="{BB962C8B-B14F-4D97-AF65-F5344CB8AC3E}">
        <p14:creationId xmlns:p14="http://schemas.microsoft.com/office/powerpoint/2010/main" val="25978809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42</a:t>
            </a:fld>
            <a:endParaRPr lang="zh-CN" altLang="en-US"/>
          </a:p>
        </p:txBody>
      </p:sp>
    </p:spTree>
    <p:extLst>
      <p:ext uri="{BB962C8B-B14F-4D97-AF65-F5344CB8AC3E}">
        <p14:creationId xmlns:p14="http://schemas.microsoft.com/office/powerpoint/2010/main" val="4941594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43</a:t>
            </a:fld>
            <a:endParaRPr lang="zh-CN" altLang="en-US"/>
          </a:p>
        </p:txBody>
      </p:sp>
    </p:spTree>
    <p:extLst>
      <p:ext uri="{BB962C8B-B14F-4D97-AF65-F5344CB8AC3E}">
        <p14:creationId xmlns:p14="http://schemas.microsoft.com/office/powerpoint/2010/main" val="8605558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44</a:t>
            </a:fld>
            <a:endParaRPr lang="zh-CN" altLang="en-US"/>
          </a:p>
        </p:txBody>
      </p:sp>
    </p:spTree>
    <p:extLst>
      <p:ext uri="{BB962C8B-B14F-4D97-AF65-F5344CB8AC3E}">
        <p14:creationId xmlns:p14="http://schemas.microsoft.com/office/powerpoint/2010/main" val="1425761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45</a:t>
            </a:fld>
            <a:endParaRPr lang="zh-CN" altLang="en-US"/>
          </a:p>
        </p:txBody>
      </p:sp>
    </p:spTree>
    <p:extLst>
      <p:ext uri="{BB962C8B-B14F-4D97-AF65-F5344CB8AC3E}">
        <p14:creationId xmlns:p14="http://schemas.microsoft.com/office/powerpoint/2010/main" val="37588320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46</a:t>
            </a:fld>
            <a:endParaRPr lang="zh-CN" altLang="en-US"/>
          </a:p>
        </p:txBody>
      </p:sp>
    </p:spTree>
    <p:extLst>
      <p:ext uri="{BB962C8B-B14F-4D97-AF65-F5344CB8AC3E}">
        <p14:creationId xmlns:p14="http://schemas.microsoft.com/office/powerpoint/2010/main" val="7555888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47</a:t>
            </a:fld>
            <a:endParaRPr lang="zh-CN" altLang="en-US"/>
          </a:p>
        </p:txBody>
      </p:sp>
    </p:spTree>
    <p:extLst>
      <p:ext uri="{BB962C8B-B14F-4D97-AF65-F5344CB8AC3E}">
        <p14:creationId xmlns:p14="http://schemas.microsoft.com/office/powerpoint/2010/main" val="3710905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48</a:t>
            </a:fld>
            <a:endParaRPr lang="zh-CN" altLang="en-US"/>
          </a:p>
        </p:txBody>
      </p:sp>
    </p:spTree>
    <p:extLst>
      <p:ext uri="{BB962C8B-B14F-4D97-AF65-F5344CB8AC3E}">
        <p14:creationId xmlns:p14="http://schemas.microsoft.com/office/powerpoint/2010/main" val="23485390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49</a:t>
            </a:fld>
            <a:endParaRPr lang="zh-CN" altLang="en-US"/>
          </a:p>
        </p:txBody>
      </p:sp>
    </p:spTree>
    <p:extLst>
      <p:ext uri="{BB962C8B-B14F-4D97-AF65-F5344CB8AC3E}">
        <p14:creationId xmlns:p14="http://schemas.microsoft.com/office/powerpoint/2010/main" val="87442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50</a:t>
            </a:fld>
            <a:endParaRPr lang="zh-CN" altLang="en-US"/>
          </a:p>
        </p:txBody>
      </p:sp>
    </p:spTree>
    <p:extLst>
      <p:ext uri="{BB962C8B-B14F-4D97-AF65-F5344CB8AC3E}">
        <p14:creationId xmlns:p14="http://schemas.microsoft.com/office/powerpoint/2010/main" val="21576724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51</a:t>
            </a:fld>
            <a:endParaRPr lang="zh-CN" altLang="en-US"/>
          </a:p>
        </p:txBody>
      </p:sp>
    </p:spTree>
    <p:extLst>
      <p:ext uri="{BB962C8B-B14F-4D97-AF65-F5344CB8AC3E}">
        <p14:creationId xmlns:p14="http://schemas.microsoft.com/office/powerpoint/2010/main" val="226567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图片占位符 12"/>
          <p:cNvSpPr>
            <a:spLocks noGrp="1"/>
          </p:cNvSpPr>
          <p:nvPr>
            <p:ph type="pic" sz="quarter" idx="10"/>
          </p:nvPr>
        </p:nvSpPr>
        <p:spPr>
          <a:xfrm>
            <a:off x="1295495" y="1716603"/>
            <a:ext cx="4262993" cy="4262992"/>
          </a:xfrm>
          <a:custGeom>
            <a:avLst/>
            <a:gdLst>
              <a:gd name="connsiteX0" fmla="*/ 2187077 w 4262993"/>
              <a:gd name="connsiteY0" fmla="*/ 0 h 4262992"/>
              <a:gd name="connsiteX1" fmla="*/ 2323431 w 4262993"/>
              <a:gd name="connsiteY1" fmla="*/ 56479 h 4262992"/>
              <a:gd name="connsiteX2" fmla="*/ 4206514 w 4262993"/>
              <a:gd name="connsiteY2" fmla="*/ 1939563 h 4262992"/>
              <a:gd name="connsiteX3" fmla="*/ 4206514 w 4262993"/>
              <a:gd name="connsiteY3" fmla="*/ 2212270 h 4262992"/>
              <a:gd name="connsiteX4" fmla="*/ 2212271 w 4262993"/>
              <a:gd name="connsiteY4" fmla="*/ 4206513 h 4262992"/>
              <a:gd name="connsiteX5" fmla="*/ 1939564 w 4262993"/>
              <a:gd name="connsiteY5" fmla="*/ 4206513 h 4262992"/>
              <a:gd name="connsiteX6" fmla="*/ 56480 w 4262993"/>
              <a:gd name="connsiteY6" fmla="*/ 2323430 h 4262992"/>
              <a:gd name="connsiteX7" fmla="*/ 56480 w 4262993"/>
              <a:gd name="connsiteY7" fmla="*/ 2050723 h 4262992"/>
              <a:gd name="connsiteX8" fmla="*/ 2050724 w 4262993"/>
              <a:gd name="connsiteY8" fmla="*/ 56479 h 4262992"/>
              <a:gd name="connsiteX9" fmla="*/ 2187077 w 4262993"/>
              <a:gd name="connsiteY9" fmla="*/ 0 h 4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62993" h="4262992">
                <a:moveTo>
                  <a:pt x="2187077" y="0"/>
                </a:moveTo>
                <a:cubicBezTo>
                  <a:pt x="2236427" y="0"/>
                  <a:pt x="2285777" y="18826"/>
                  <a:pt x="2323431" y="56479"/>
                </a:cubicBezTo>
                <a:lnTo>
                  <a:pt x="4206514" y="1939563"/>
                </a:lnTo>
                <a:cubicBezTo>
                  <a:pt x="4281820" y="2014869"/>
                  <a:pt x="4281820" y="2136963"/>
                  <a:pt x="4206514" y="2212270"/>
                </a:cubicBezTo>
                <a:lnTo>
                  <a:pt x="2212271" y="4206513"/>
                </a:lnTo>
                <a:cubicBezTo>
                  <a:pt x="2136964" y="4281819"/>
                  <a:pt x="2014870" y="4281819"/>
                  <a:pt x="1939564" y="4206513"/>
                </a:cubicBezTo>
                <a:lnTo>
                  <a:pt x="56480" y="2323430"/>
                </a:lnTo>
                <a:cubicBezTo>
                  <a:pt x="-18826" y="2248123"/>
                  <a:pt x="-18826" y="2126029"/>
                  <a:pt x="56480" y="2050723"/>
                </a:cubicBezTo>
                <a:lnTo>
                  <a:pt x="2050724" y="56479"/>
                </a:lnTo>
                <a:cubicBezTo>
                  <a:pt x="2088377" y="18826"/>
                  <a:pt x="2137727" y="0"/>
                  <a:pt x="2187077" y="0"/>
                </a:cubicBez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5349054" y="21308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5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5"/>
                </a:lnTo>
                <a:cubicBezTo>
                  <a:pt x="-8882" y="1060685"/>
                  <a:pt x="-8882" y="1003079"/>
                  <a:pt x="26648" y="967549"/>
                </a:cubicBezTo>
                <a:lnTo>
                  <a:pt x="967550" y="26647"/>
                </a:lnTo>
                <a:cubicBezTo>
                  <a:pt x="985315" y="8882"/>
                  <a:pt x="1008599" y="0"/>
                  <a:pt x="1031884" y="0"/>
                </a:cubicBezTo>
                <a:close/>
              </a:path>
            </a:pathLst>
          </a:custGeom>
        </p:spPr>
        <p:txBody>
          <a:bodyPr wrap="square">
            <a:noAutofit/>
          </a:bodyPr>
          <a:lstStyle/>
          <a:p>
            <a:endParaRPr lang="zh-CN" altLang="en-US"/>
          </a:p>
        </p:txBody>
      </p:sp>
      <p:sp>
        <p:nvSpPr>
          <p:cNvPr id="15" name="图片占位符 14"/>
          <p:cNvSpPr>
            <a:spLocks noGrp="1"/>
          </p:cNvSpPr>
          <p:nvPr>
            <p:ph type="pic" sz="quarter" idx="12"/>
          </p:nvPr>
        </p:nvSpPr>
        <p:spPr>
          <a:xfrm>
            <a:off x="4739453" y="40104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6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6"/>
                </a:lnTo>
                <a:cubicBezTo>
                  <a:pt x="-8882" y="1060686"/>
                  <a:pt x="-8882" y="1003079"/>
                  <a:pt x="26648" y="967549"/>
                </a:cubicBezTo>
                <a:lnTo>
                  <a:pt x="967550" y="26647"/>
                </a:lnTo>
                <a:cubicBezTo>
                  <a:pt x="985315" y="8882"/>
                  <a:pt x="1008600" y="0"/>
                  <a:pt x="1031884" y="0"/>
                </a:cubicBez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14" name="图片占位符 13"/>
          <p:cNvSpPr>
            <a:spLocks noGrp="1"/>
          </p:cNvSpPr>
          <p:nvPr>
            <p:ph type="pic" sz="quarter" idx="13"/>
          </p:nvPr>
        </p:nvSpPr>
        <p:spPr>
          <a:xfrm>
            <a:off x="4315366" y="2034973"/>
            <a:ext cx="2093747" cy="1201420"/>
          </a:xfrm>
          <a:custGeom>
            <a:avLst/>
            <a:gdLst>
              <a:gd name="connsiteX0" fmla="*/ 115228 w 2093747"/>
              <a:gd name="connsiteY0" fmla="*/ 0 h 1201420"/>
              <a:gd name="connsiteX1" fmla="*/ 1978519 w 2093747"/>
              <a:gd name="connsiteY1" fmla="*/ 0 h 1201420"/>
              <a:gd name="connsiteX2" fmla="*/ 2093747 w 2093747"/>
              <a:gd name="connsiteY2" fmla="*/ 115228 h 1201420"/>
              <a:gd name="connsiteX3" fmla="*/ 2093747 w 2093747"/>
              <a:gd name="connsiteY3" fmla="*/ 1086192 h 1201420"/>
              <a:gd name="connsiteX4" fmla="*/ 1978519 w 2093747"/>
              <a:gd name="connsiteY4" fmla="*/ 1201420 h 1201420"/>
              <a:gd name="connsiteX5" fmla="*/ 115228 w 2093747"/>
              <a:gd name="connsiteY5" fmla="*/ 1201420 h 1201420"/>
              <a:gd name="connsiteX6" fmla="*/ 0 w 2093747"/>
              <a:gd name="connsiteY6" fmla="*/ 1086192 h 1201420"/>
              <a:gd name="connsiteX7" fmla="*/ 0 w 2093747"/>
              <a:gd name="connsiteY7" fmla="*/ 115228 h 1201420"/>
              <a:gd name="connsiteX8" fmla="*/ 115228 w 2093747"/>
              <a:gd name="connsiteY8" fmla="*/ 0 h 120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1201420">
                <a:moveTo>
                  <a:pt x="115228" y="0"/>
                </a:moveTo>
                <a:lnTo>
                  <a:pt x="1978519" y="0"/>
                </a:lnTo>
                <a:cubicBezTo>
                  <a:pt x="2042158" y="0"/>
                  <a:pt x="2093747" y="51589"/>
                  <a:pt x="2093747" y="115228"/>
                </a:cubicBezTo>
                <a:lnTo>
                  <a:pt x="2093747" y="1086192"/>
                </a:lnTo>
                <a:cubicBezTo>
                  <a:pt x="2093747" y="1149831"/>
                  <a:pt x="2042158" y="1201420"/>
                  <a:pt x="1978519" y="1201420"/>
                </a:cubicBezTo>
                <a:lnTo>
                  <a:pt x="115228" y="1201420"/>
                </a:lnTo>
                <a:cubicBezTo>
                  <a:pt x="51589" y="1201420"/>
                  <a:pt x="0" y="1149831"/>
                  <a:pt x="0" y="1086192"/>
                </a:cubicBezTo>
                <a:lnTo>
                  <a:pt x="0" y="115228"/>
                </a:lnTo>
                <a:cubicBezTo>
                  <a:pt x="0" y="51589"/>
                  <a:pt x="51589" y="0"/>
                  <a:pt x="115228" y="0"/>
                </a:cubicBezTo>
                <a:close/>
              </a:path>
            </a:pathLst>
          </a:custGeom>
        </p:spPr>
        <p:txBody>
          <a:bodyPr wrap="square">
            <a:noAutofit/>
          </a:bodyPr>
          <a:lstStyle/>
          <a:p>
            <a:endParaRPr lang="zh-CN" altLang="en-US"/>
          </a:p>
        </p:txBody>
      </p:sp>
      <p:sp>
        <p:nvSpPr>
          <p:cNvPr id="15" name="图片占位符 14"/>
          <p:cNvSpPr>
            <a:spLocks noGrp="1"/>
          </p:cNvSpPr>
          <p:nvPr>
            <p:ph type="pic" sz="quarter" idx="14"/>
          </p:nvPr>
        </p:nvSpPr>
        <p:spPr>
          <a:xfrm>
            <a:off x="4315366" y="3368473"/>
            <a:ext cx="2093747" cy="2298700"/>
          </a:xfrm>
          <a:custGeom>
            <a:avLst/>
            <a:gdLst>
              <a:gd name="connsiteX0" fmla="*/ 107849 w 2093747"/>
              <a:gd name="connsiteY0" fmla="*/ 0 h 2298700"/>
              <a:gd name="connsiteX1" fmla="*/ 1985898 w 2093747"/>
              <a:gd name="connsiteY1" fmla="*/ 0 h 2298700"/>
              <a:gd name="connsiteX2" fmla="*/ 2093747 w 2093747"/>
              <a:gd name="connsiteY2" fmla="*/ 107849 h 2298700"/>
              <a:gd name="connsiteX3" fmla="*/ 2093747 w 2093747"/>
              <a:gd name="connsiteY3" fmla="*/ 2190851 h 2298700"/>
              <a:gd name="connsiteX4" fmla="*/ 1985898 w 2093747"/>
              <a:gd name="connsiteY4" fmla="*/ 2298700 h 2298700"/>
              <a:gd name="connsiteX5" fmla="*/ 107849 w 2093747"/>
              <a:gd name="connsiteY5" fmla="*/ 2298700 h 2298700"/>
              <a:gd name="connsiteX6" fmla="*/ 0 w 2093747"/>
              <a:gd name="connsiteY6" fmla="*/ 2190851 h 2298700"/>
              <a:gd name="connsiteX7" fmla="*/ 0 w 2093747"/>
              <a:gd name="connsiteY7" fmla="*/ 107849 h 2298700"/>
              <a:gd name="connsiteX8" fmla="*/ 107849 w 2093747"/>
              <a:gd name="connsiteY8" fmla="*/ 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2298700">
                <a:moveTo>
                  <a:pt x="107849" y="0"/>
                </a:moveTo>
                <a:lnTo>
                  <a:pt x="1985898" y="0"/>
                </a:lnTo>
                <a:cubicBezTo>
                  <a:pt x="2045461" y="0"/>
                  <a:pt x="2093747" y="48286"/>
                  <a:pt x="2093747" y="107849"/>
                </a:cubicBezTo>
                <a:lnTo>
                  <a:pt x="2093747" y="2190851"/>
                </a:lnTo>
                <a:cubicBezTo>
                  <a:pt x="2093747" y="2250414"/>
                  <a:pt x="2045461" y="2298700"/>
                  <a:pt x="1985898" y="2298700"/>
                </a:cubicBezTo>
                <a:lnTo>
                  <a:pt x="107849" y="2298700"/>
                </a:lnTo>
                <a:cubicBezTo>
                  <a:pt x="48286" y="2298700"/>
                  <a:pt x="0" y="2250414"/>
                  <a:pt x="0" y="2190851"/>
                </a:cubicBezTo>
                <a:lnTo>
                  <a:pt x="0" y="107849"/>
                </a:lnTo>
                <a:cubicBezTo>
                  <a:pt x="0" y="48286"/>
                  <a:pt x="48286" y="0"/>
                  <a:pt x="107849" y="0"/>
                </a:cubicBezTo>
                <a:close/>
              </a:path>
            </a:pathLst>
          </a:custGeom>
        </p:spPr>
        <p:txBody>
          <a:bodyPr wrap="square">
            <a:noAutofit/>
          </a:bodyPr>
          <a:lstStyle/>
          <a:p>
            <a:endParaRPr lang="zh-CN" altLang="en-US"/>
          </a:p>
        </p:txBody>
      </p:sp>
      <p:sp>
        <p:nvSpPr>
          <p:cNvPr id="13" name="图片占位符 12"/>
          <p:cNvSpPr>
            <a:spLocks noGrp="1"/>
          </p:cNvSpPr>
          <p:nvPr>
            <p:ph type="pic" sz="quarter" idx="15"/>
          </p:nvPr>
        </p:nvSpPr>
        <p:spPr>
          <a:xfrm>
            <a:off x="6596436" y="2034973"/>
            <a:ext cx="4773780" cy="3632200"/>
          </a:xfrm>
          <a:custGeom>
            <a:avLst/>
            <a:gdLst>
              <a:gd name="connsiteX0" fmla="*/ 187095 w 4773780"/>
              <a:gd name="connsiteY0" fmla="*/ 0 h 3632200"/>
              <a:gd name="connsiteX1" fmla="*/ 4586685 w 4773780"/>
              <a:gd name="connsiteY1" fmla="*/ 0 h 3632200"/>
              <a:gd name="connsiteX2" fmla="*/ 4773780 w 4773780"/>
              <a:gd name="connsiteY2" fmla="*/ 187095 h 3632200"/>
              <a:gd name="connsiteX3" fmla="*/ 4773780 w 4773780"/>
              <a:gd name="connsiteY3" fmla="*/ 3445105 h 3632200"/>
              <a:gd name="connsiteX4" fmla="*/ 4586685 w 4773780"/>
              <a:gd name="connsiteY4" fmla="*/ 3632200 h 3632200"/>
              <a:gd name="connsiteX5" fmla="*/ 187095 w 4773780"/>
              <a:gd name="connsiteY5" fmla="*/ 3632200 h 3632200"/>
              <a:gd name="connsiteX6" fmla="*/ 0 w 4773780"/>
              <a:gd name="connsiteY6" fmla="*/ 3445105 h 3632200"/>
              <a:gd name="connsiteX7" fmla="*/ 0 w 4773780"/>
              <a:gd name="connsiteY7" fmla="*/ 187095 h 3632200"/>
              <a:gd name="connsiteX8" fmla="*/ 187095 w 4773780"/>
              <a:gd name="connsiteY8" fmla="*/ 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73780" h="3632200">
                <a:moveTo>
                  <a:pt x="187095" y="0"/>
                </a:moveTo>
                <a:lnTo>
                  <a:pt x="4586685" y="0"/>
                </a:lnTo>
                <a:cubicBezTo>
                  <a:pt x="4690015" y="0"/>
                  <a:pt x="4773780" y="83765"/>
                  <a:pt x="4773780" y="187095"/>
                </a:cubicBezTo>
                <a:lnTo>
                  <a:pt x="4773780" y="3445105"/>
                </a:lnTo>
                <a:cubicBezTo>
                  <a:pt x="4773780" y="3548435"/>
                  <a:pt x="4690015" y="3632200"/>
                  <a:pt x="4586685" y="3632200"/>
                </a:cubicBezTo>
                <a:lnTo>
                  <a:pt x="187095" y="3632200"/>
                </a:lnTo>
                <a:cubicBezTo>
                  <a:pt x="83765" y="3632200"/>
                  <a:pt x="0" y="3548435"/>
                  <a:pt x="0" y="3445105"/>
                </a:cubicBezTo>
                <a:lnTo>
                  <a:pt x="0" y="187095"/>
                </a:lnTo>
                <a:cubicBezTo>
                  <a:pt x="0" y="83765"/>
                  <a:pt x="83765" y="0"/>
                  <a:pt x="187095" y="0"/>
                </a:cubicBezTo>
                <a:close/>
              </a:path>
            </a:pathLst>
          </a:custGeom>
        </p:spPr>
        <p:txBody>
          <a:bodyPr wrap="square">
            <a:noAutofit/>
          </a:bodyPr>
          <a:lstStyle/>
          <a:p>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图片占位符 25"/>
          <p:cNvSpPr>
            <a:spLocks noGrp="1"/>
          </p:cNvSpPr>
          <p:nvPr>
            <p:ph type="pic" sz="quarter" idx="18"/>
          </p:nvPr>
        </p:nvSpPr>
        <p:spPr>
          <a:xfrm>
            <a:off x="9089489"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1" name="图片占位符 30"/>
          <p:cNvSpPr>
            <a:spLocks noGrp="1"/>
          </p:cNvSpPr>
          <p:nvPr>
            <p:ph type="pic" sz="quarter" idx="14"/>
          </p:nvPr>
        </p:nvSpPr>
        <p:spPr>
          <a:xfrm>
            <a:off x="1538935"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2" name="图片占位符 31"/>
          <p:cNvSpPr>
            <a:spLocks noGrp="1"/>
          </p:cNvSpPr>
          <p:nvPr>
            <p:ph type="pic" sz="quarter" idx="15"/>
          </p:nvPr>
        </p:nvSpPr>
        <p:spPr>
          <a:xfrm>
            <a:off x="3426574"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3" name="图片占位符 32"/>
          <p:cNvSpPr>
            <a:spLocks noGrp="1"/>
          </p:cNvSpPr>
          <p:nvPr>
            <p:ph type="pic" sz="quarter" idx="16"/>
          </p:nvPr>
        </p:nvSpPr>
        <p:spPr>
          <a:xfrm>
            <a:off x="5314212"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4" name="图片占位符 33"/>
          <p:cNvSpPr>
            <a:spLocks noGrp="1"/>
          </p:cNvSpPr>
          <p:nvPr>
            <p:ph type="pic" sz="quarter" idx="17"/>
          </p:nvPr>
        </p:nvSpPr>
        <p:spPr>
          <a:xfrm>
            <a:off x="7201851"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27" name="图片占位符 26"/>
          <p:cNvSpPr>
            <a:spLocks noGrp="1"/>
          </p:cNvSpPr>
          <p:nvPr>
            <p:ph type="pic" sz="quarter" idx="10"/>
          </p:nvPr>
        </p:nvSpPr>
        <p:spPr>
          <a:xfrm>
            <a:off x="2461837"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8" name="图片占位符 27"/>
          <p:cNvSpPr>
            <a:spLocks noGrp="1"/>
          </p:cNvSpPr>
          <p:nvPr>
            <p:ph type="pic" sz="quarter" idx="11"/>
          </p:nvPr>
        </p:nvSpPr>
        <p:spPr>
          <a:xfrm>
            <a:off x="4349476"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9" name="图片占位符 28"/>
          <p:cNvSpPr>
            <a:spLocks noGrp="1"/>
          </p:cNvSpPr>
          <p:nvPr>
            <p:ph type="pic" sz="quarter" idx="12"/>
          </p:nvPr>
        </p:nvSpPr>
        <p:spPr>
          <a:xfrm>
            <a:off x="6237114"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5" y="20398"/>
                  <a:pt x="746385" y="0"/>
                  <a:pt x="799855" y="0"/>
                </a:cubicBezTo>
                <a:close/>
              </a:path>
            </a:pathLst>
          </a:custGeom>
        </p:spPr>
        <p:txBody>
          <a:bodyPr wrap="square">
            <a:noAutofit/>
          </a:bodyPr>
          <a:lstStyle/>
          <a:p>
            <a:endParaRPr lang="zh-CN" altLang="en-US"/>
          </a:p>
        </p:txBody>
      </p:sp>
      <p:sp>
        <p:nvSpPr>
          <p:cNvPr id="30" name="图片占位符 29"/>
          <p:cNvSpPr>
            <a:spLocks noGrp="1"/>
          </p:cNvSpPr>
          <p:nvPr>
            <p:ph type="pic" sz="quarter" idx="13"/>
          </p:nvPr>
        </p:nvSpPr>
        <p:spPr>
          <a:xfrm>
            <a:off x="8124752"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4"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
        <p:nvSpPr>
          <p:cNvPr id="7" name="矩形 6"/>
          <p:cNvSpPr/>
          <p:nvPr userDrawn="1"/>
        </p:nvSpPr>
        <p:spPr>
          <a:xfrm>
            <a:off x="8729683" y="6422330"/>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15" name="图片占位符 14"/>
          <p:cNvSpPr>
            <a:spLocks noGrp="1"/>
          </p:cNvSpPr>
          <p:nvPr>
            <p:ph type="pic" sz="quarter" idx="10"/>
          </p:nvPr>
        </p:nvSpPr>
        <p:spPr>
          <a:xfrm>
            <a:off x="3507265"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1311274"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3" name="图片占位符 12"/>
          <p:cNvSpPr>
            <a:spLocks noGrp="1"/>
          </p:cNvSpPr>
          <p:nvPr>
            <p:ph type="pic" sz="quarter" idx="12"/>
          </p:nvPr>
        </p:nvSpPr>
        <p:spPr>
          <a:xfrm>
            <a:off x="2295507" y="1895063"/>
            <a:ext cx="1901775" cy="3373748"/>
          </a:xfrm>
          <a:custGeom>
            <a:avLst/>
            <a:gdLst>
              <a:gd name="connsiteX0" fmla="*/ 0 w 1901775"/>
              <a:gd name="connsiteY0" fmla="*/ 0 h 3373748"/>
              <a:gd name="connsiteX1" fmla="*/ 1901775 w 1901775"/>
              <a:gd name="connsiteY1" fmla="*/ 0 h 3373748"/>
              <a:gd name="connsiteX2" fmla="*/ 1901775 w 1901775"/>
              <a:gd name="connsiteY2" fmla="*/ 3373748 h 3373748"/>
              <a:gd name="connsiteX3" fmla="*/ 0 w 1901775"/>
              <a:gd name="connsiteY3" fmla="*/ 3373748 h 3373748"/>
            </a:gdLst>
            <a:ahLst/>
            <a:cxnLst>
              <a:cxn ang="0">
                <a:pos x="connsiteX0" y="connsiteY0"/>
              </a:cxn>
              <a:cxn ang="0">
                <a:pos x="connsiteX1" y="connsiteY1"/>
              </a:cxn>
              <a:cxn ang="0">
                <a:pos x="connsiteX2" y="connsiteY2"/>
              </a:cxn>
              <a:cxn ang="0">
                <a:pos x="connsiteX3" y="connsiteY3"/>
              </a:cxn>
            </a:cxnLst>
            <a:rect l="l" t="t" r="r" b="b"/>
            <a:pathLst>
              <a:path w="1901775" h="3373748">
                <a:moveTo>
                  <a:pt x="0" y="0"/>
                </a:moveTo>
                <a:lnTo>
                  <a:pt x="1901775" y="0"/>
                </a:lnTo>
                <a:lnTo>
                  <a:pt x="1901775" y="3373748"/>
                </a:lnTo>
                <a:lnTo>
                  <a:pt x="0" y="3373748"/>
                </a:lnTo>
                <a:close/>
              </a:path>
            </a:pathLst>
          </a:custGeom>
        </p:spPr>
        <p:txBody>
          <a:bodyPr wrap="square">
            <a:noAutofit/>
          </a:bodyPr>
          <a:lstStyle/>
          <a:p>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0" y="1"/>
            <a:ext cx="5778474" cy="5747783"/>
          </a:xfrm>
          <a:custGeom>
            <a:avLst/>
            <a:gdLst>
              <a:gd name="connsiteX0" fmla="*/ 2119001 w 5778474"/>
              <a:gd name="connsiteY0" fmla="*/ 3618970 h 5747783"/>
              <a:gd name="connsiteX1" fmla="*/ 2315600 w 5778474"/>
              <a:gd name="connsiteY1" fmla="*/ 3700404 h 5747783"/>
              <a:gd name="connsiteX2" fmla="*/ 3101974 w 5778474"/>
              <a:gd name="connsiteY2" fmla="*/ 4486778 h 5747783"/>
              <a:gd name="connsiteX3" fmla="*/ 3101974 w 5778474"/>
              <a:gd name="connsiteY3" fmla="*/ 4879976 h 5747783"/>
              <a:gd name="connsiteX4" fmla="*/ 2315600 w 5778474"/>
              <a:gd name="connsiteY4" fmla="*/ 5666350 h 5747783"/>
              <a:gd name="connsiteX5" fmla="*/ 1922402 w 5778474"/>
              <a:gd name="connsiteY5" fmla="*/ 5666350 h 5747783"/>
              <a:gd name="connsiteX6" fmla="*/ 1136028 w 5778474"/>
              <a:gd name="connsiteY6" fmla="*/ 4879976 h 5747783"/>
              <a:gd name="connsiteX7" fmla="*/ 1136028 w 5778474"/>
              <a:gd name="connsiteY7" fmla="*/ 4486778 h 5747783"/>
              <a:gd name="connsiteX8" fmla="*/ 1922402 w 5778474"/>
              <a:gd name="connsiteY8" fmla="*/ 3700404 h 5747783"/>
              <a:gd name="connsiteX9" fmla="*/ 2119001 w 5778474"/>
              <a:gd name="connsiteY9" fmla="*/ 3618970 h 5747783"/>
              <a:gd name="connsiteX10" fmla="*/ 821473 w 5778474"/>
              <a:gd name="connsiteY10" fmla="*/ 2321442 h 5747783"/>
              <a:gd name="connsiteX11" fmla="*/ 1018072 w 5778474"/>
              <a:gd name="connsiteY11" fmla="*/ 2402876 h 5747783"/>
              <a:gd name="connsiteX12" fmla="*/ 1804446 w 5778474"/>
              <a:gd name="connsiteY12" fmla="*/ 3189250 h 5747783"/>
              <a:gd name="connsiteX13" fmla="*/ 1804446 w 5778474"/>
              <a:gd name="connsiteY13" fmla="*/ 3582448 h 5747783"/>
              <a:gd name="connsiteX14" fmla="*/ 1018072 w 5778474"/>
              <a:gd name="connsiteY14" fmla="*/ 4368823 h 5747783"/>
              <a:gd name="connsiteX15" fmla="*/ 624874 w 5778474"/>
              <a:gd name="connsiteY15" fmla="*/ 4368823 h 5747783"/>
              <a:gd name="connsiteX16" fmla="*/ 0 w 5778474"/>
              <a:gd name="connsiteY16" fmla="*/ 3743949 h 5747783"/>
              <a:gd name="connsiteX17" fmla="*/ 0 w 5778474"/>
              <a:gd name="connsiteY17" fmla="*/ 3027750 h 5747783"/>
              <a:gd name="connsiteX18" fmla="*/ 624874 w 5778474"/>
              <a:gd name="connsiteY18" fmla="*/ 2402876 h 5747783"/>
              <a:gd name="connsiteX19" fmla="*/ 821473 w 5778474"/>
              <a:gd name="connsiteY19" fmla="*/ 2321442 h 5747783"/>
              <a:gd name="connsiteX20" fmla="*/ 3416534 w 5778474"/>
              <a:gd name="connsiteY20" fmla="*/ 2321437 h 5747783"/>
              <a:gd name="connsiteX21" fmla="*/ 3613133 w 5778474"/>
              <a:gd name="connsiteY21" fmla="*/ 2402870 h 5747783"/>
              <a:gd name="connsiteX22" fmla="*/ 4399507 w 5778474"/>
              <a:gd name="connsiteY22" fmla="*/ 3189245 h 5747783"/>
              <a:gd name="connsiteX23" fmla="*/ 4399507 w 5778474"/>
              <a:gd name="connsiteY23" fmla="*/ 3582443 h 5747783"/>
              <a:gd name="connsiteX24" fmla="*/ 3613133 w 5778474"/>
              <a:gd name="connsiteY24" fmla="*/ 4368817 h 5747783"/>
              <a:gd name="connsiteX25" fmla="*/ 3219935 w 5778474"/>
              <a:gd name="connsiteY25" fmla="*/ 4368817 h 5747783"/>
              <a:gd name="connsiteX26" fmla="*/ 2433561 w 5778474"/>
              <a:gd name="connsiteY26" fmla="*/ 3582443 h 5747783"/>
              <a:gd name="connsiteX27" fmla="*/ 2433561 w 5778474"/>
              <a:gd name="connsiteY27" fmla="*/ 3189245 h 5747783"/>
              <a:gd name="connsiteX28" fmla="*/ 3219935 w 5778474"/>
              <a:gd name="connsiteY28" fmla="*/ 2402870 h 5747783"/>
              <a:gd name="connsiteX29" fmla="*/ 3416534 w 5778474"/>
              <a:gd name="connsiteY29" fmla="*/ 2321437 h 5747783"/>
              <a:gd name="connsiteX30" fmla="*/ 0 w 5778474"/>
              <a:gd name="connsiteY30" fmla="*/ 1384804 h 5747783"/>
              <a:gd name="connsiteX31" fmla="*/ 506920 w 5778474"/>
              <a:gd name="connsiteY31" fmla="*/ 1891724 h 5747783"/>
              <a:gd name="connsiteX32" fmla="*/ 506919 w 5778474"/>
              <a:gd name="connsiteY32" fmla="*/ 2284921 h 5747783"/>
              <a:gd name="connsiteX33" fmla="*/ 0 w 5778474"/>
              <a:gd name="connsiteY33" fmla="*/ 2791839 h 5747783"/>
              <a:gd name="connsiteX34" fmla="*/ 2119006 w 5778474"/>
              <a:gd name="connsiteY34" fmla="*/ 1023909 h 5747783"/>
              <a:gd name="connsiteX35" fmla="*/ 2315606 w 5778474"/>
              <a:gd name="connsiteY35" fmla="*/ 1105343 h 5747783"/>
              <a:gd name="connsiteX36" fmla="*/ 3101980 w 5778474"/>
              <a:gd name="connsiteY36" fmla="*/ 1891717 h 5747783"/>
              <a:gd name="connsiteX37" fmla="*/ 3101980 w 5778474"/>
              <a:gd name="connsiteY37" fmla="*/ 2284914 h 5747783"/>
              <a:gd name="connsiteX38" fmla="*/ 2315606 w 5778474"/>
              <a:gd name="connsiteY38" fmla="*/ 3071289 h 5747783"/>
              <a:gd name="connsiteX39" fmla="*/ 1922408 w 5778474"/>
              <a:gd name="connsiteY39" fmla="*/ 3071289 h 5747783"/>
              <a:gd name="connsiteX40" fmla="*/ 1136034 w 5778474"/>
              <a:gd name="connsiteY40" fmla="*/ 2284914 h 5747783"/>
              <a:gd name="connsiteX41" fmla="*/ 1136034 w 5778474"/>
              <a:gd name="connsiteY41" fmla="*/ 1891716 h 5747783"/>
              <a:gd name="connsiteX42" fmla="*/ 1922408 w 5778474"/>
              <a:gd name="connsiteY42" fmla="*/ 1105342 h 5747783"/>
              <a:gd name="connsiteX43" fmla="*/ 2119006 w 5778474"/>
              <a:gd name="connsiteY43" fmla="*/ 1023909 h 5747783"/>
              <a:gd name="connsiteX44" fmla="*/ 4714068 w 5778474"/>
              <a:gd name="connsiteY44" fmla="*/ 1023903 h 5747783"/>
              <a:gd name="connsiteX45" fmla="*/ 4910667 w 5778474"/>
              <a:gd name="connsiteY45" fmla="*/ 1105337 h 5747783"/>
              <a:gd name="connsiteX46" fmla="*/ 5697041 w 5778474"/>
              <a:gd name="connsiteY46" fmla="*/ 1891711 h 5747783"/>
              <a:gd name="connsiteX47" fmla="*/ 5697041 w 5778474"/>
              <a:gd name="connsiteY47" fmla="*/ 2284909 h 5747783"/>
              <a:gd name="connsiteX48" fmla="*/ 4910667 w 5778474"/>
              <a:gd name="connsiteY48" fmla="*/ 3071283 h 5747783"/>
              <a:gd name="connsiteX49" fmla="*/ 4517469 w 5778474"/>
              <a:gd name="connsiteY49" fmla="*/ 3071283 h 5747783"/>
              <a:gd name="connsiteX50" fmla="*/ 3731095 w 5778474"/>
              <a:gd name="connsiteY50" fmla="*/ 2284909 h 5747783"/>
              <a:gd name="connsiteX51" fmla="*/ 3731095 w 5778474"/>
              <a:gd name="connsiteY51" fmla="*/ 1891711 h 5747783"/>
              <a:gd name="connsiteX52" fmla="*/ 4517469 w 5778474"/>
              <a:gd name="connsiteY52" fmla="*/ 1105337 h 5747783"/>
              <a:gd name="connsiteX53" fmla="*/ 4714068 w 5778474"/>
              <a:gd name="connsiteY53" fmla="*/ 1023903 h 5747783"/>
              <a:gd name="connsiteX54" fmla="*/ 3027750 w 5778474"/>
              <a:gd name="connsiteY54" fmla="*/ 0 h 5747783"/>
              <a:gd name="connsiteX55" fmla="*/ 3805329 w 5778474"/>
              <a:gd name="connsiteY55" fmla="*/ 0 h 5747783"/>
              <a:gd name="connsiteX56" fmla="*/ 4399513 w 5778474"/>
              <a:gd name="connsiteY56" fmla="*/ 594184 h 5747783"/>
              <a:gd name="connsiteX57" fmla="*/ 4399513 w 5778474"/>
              <a:gd name="connsiteY57" fmla="*/ 987382 h 5747783"/>
              <a:gd name="connsiteX58" fmla="*/ 3613139 w 5778474"/>
              <a:gd name="connsiteY58" fmla="*/ 1773756 h 5747783"/>
              <a:gd name="connsiteX59" fmla="*/ 3219941 w 5778474"/>
              <a:gd name="connsiteY59" fmla="*/ 1773756 h 5747783"/>
              <a:gd name="connsiteX60" fmla="*/ 2433567 w 5778474"/>
              <a:gd name="connsiteY60" fmla="*/ 987382 h 5747783"/>
              <a:gd name="connsiteX61" fmla="*/ 2433567 w 5778474"/>
              <a:gd name="connsiteY61" fmla="*/ 594184 h 5747783"/>
              <a:gd name="connsiteX62" fmla="*/ 2791841 w 5778474"/>
              <a:gd name="connsiteY62" fmla="*/ 0 h 5747783"/>
              <a:gd name="connsiteX63" fmla="*/ 2315612 w 5778474"/>
              <a:gd name="connsiteY63" fmla="*/ 476229 h 5747783"/>
              <a:gd name="connsiteX64" fmla="*/ 1922415 w 5778474"/>
              <a:gd name="connsiteY64" fmla="*/ 476230 h 5747783"/>
              <a:gd name="connsiteX65" fmla="*/ 1446185 w 5778474"/>
              <a:gd name="connsiteY65" fmla="*/ 1 h 5747783"/>
              <a:gd name="connsiteX66" fmla="*/ 432697 w 5778474"/>
              <a:gd name="connsiteY66" fmla="*/ 0 h 5747783"/>
              <a:gd name="connsiteX67" fmla="*/ 1210263 w 5778474"/>
              <a:gd name="connsiteY67" fmla="*/ 0 h 5747783"/>
              <a:gd name="connsiteX68" fmla="*/ 1804453 w 5778474"/>
              <a:gd name="connsiteY68" fmla="*/ 594190 h 5747783"/>
              <a:gd name="connsiteX69" fmla="*/ 1804453 w 5778474"/>
              <a:gd name="connsiteY69" fmla="*/ 987388 h 5747783"/>
              <a:gd name="connsiteX70" fmla="*/ 1018079 w 5778474"/>
              <a:gd name="connsiteY70" fmla="*/ 1773762 h 5747783"/>
              <a:gd name="connsiteX71" fmla="*/ 624881 w 5778474"/>
              <a:gd name="connsiteY71" fmla="*/ 1773762 h 5747783"/>
              <a:gd name="connsiteX72" fmla="*/ 0 w 5778474"/>
              <a:gd name="connsiteY72" fmla="*/ 1148882 h 5747783"/>
              <a:gd name="connsiteX73" fmla="*/ 0 w 5778474"/>
              <a:gd name="connsiteY73" fmla="*/ 432696 h 574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778474" h="5747783">
                <a:moveTo>
                  <a:pt x="2119001" y="3618970"/>
                </a:moveTo>
                <a:cubicBezTo>
                  <a:pt x="2190156" y="3618970"/>
                  <a:pt x="2261310" y="3646114"/>
                  <a:pt x="2315600" y="3700404"/>
                </a:cubicBezTo>
                <a:lnTo>
                  <a:pt x="3101974" y="4486778"/>
                </a:lnTo>
                <a:cubicBezTo>
                  <a:pt x="3210552" y="4595356"/>
                  <a:pt x="3210552" y="4771398"/>
                  <a:pt x="3101974" y="4879976"/>
                </a:cubicBezTo>
                <a:lnTo>
                  <a:pt x="2315600" y="5666350"/>
                </a:lnTo>
                <a:cubicBezTo>
                  <a:pt x="2207022" y="5774928"/>
                  <a:pt x="2030980" y="5774928"/>
                  <a:pt x="1922402" y="5666350"/>
                </a:cubicBezTo>
                <a:lnTo>
                  <a:pt x="1136028" y="4879976"/>
                </a:lnTo>
                <a:cubicBezTo>
                  <a:pt x="1027449" y="4771398"/>
                  <a:pt x="1027449" y="4595356"/>
                  <a:pt x="1136028" y="4486778"/>
                </a:cubicBezTo>
                <a:lnTo>
                  <a:pt x="1922402" y="3700404"/>
                </a:lnTo>
                <a:cubicBezTo>
                  <a:pt x="1976691" y="3646114"/>
                  <a:pt x="2047846" y="3618970"/>
                  <a:pt x="2119001" y="3618970"/>
                </a:cubicBezTo>
                <a:close/>
                <a:moveTo>
                  <a:pt x="821473" y="2321442"/>
                </a:moveTo>
                <a:cubicBezTo>
                  <a:pt x="892629" y="2321443"/>
                  <a:pt x="963784" y="2348587"/>
                  <a:pt x="1018072" y="2402876"/>
                </a:cubicBezTo>
                <a:lnTo>
                  <a:pt x="1804446" y="3189250"/>
                </a:lnTo>
                <a:cubicBezTo>
                  <a:pt x="1913025" y="3297829"/>
                  <a:pt x="1913025" y="3473870"/>
                  <a:pt x="1804446" y="3582448"/>
                </a:cubicBezTo>
                <a:lnTo>
                  <a:pt x="1018072" y="4368823"/>
                </a:lnTo>
                <a:cubicBezTo>
                  <a:pt x="909494" y="4477401"/>
                  <a:pt x="733453" y="4477401"/>
                  <a:pt x="624874" y="4368823"/>
                </a:cubicBezTo>
                <a:lnTo>
                  <a:pt x="0" y="3743949"/>
                </a:lnTo>
                <a:lnTo>
                  <a:pt x="0" y="3027750"/>
                </a:lnTo>
                <a:lnTo>
                  <a:pt x="624874" y="2402876"/>
                </a:lnTo>
                <a:cubicBezTo>
                  <a:pt x="679163" y="2348587"/>
                  <a:pt x="750318" y="2321443"/>
                  <a:pt x="821473" y="2321442"/>
                </a:cubicBezTo>
                <a:close/>
                <a:moveTo>
                  <a:pt x="3416534" y="2321437"/>
                </a:moveTo>
                <a:cubicBezTo>
                  <a:pt x="3487689" y="2321437"/>
                  <a:pt x="3558844" y="2348582"/>
                  <a:pt x="3613133" y="2402870"/>
                </a:cubicBezTo>
                <a:lnTo>
                  <a:pt x="4399507" y="3189245"/>
                </a:lnTo>
                <a:cubicBezTo>
                  <a:pt x="4508086" y="3297822"/>
                  <a:pt x="4508086" y="3473865"/>
                  <a:pt x="4399507" y="3582443"/>
                </a:cubicBezTo>
                <a:lnTo>
                  <a:pt x="3613133" y="4368817"/>
                </a:lnTo>
                <a:cubicBezTo>
                  <a:pt x="3504555" y="4477395"/>
                  <a:pt x="3328513" y="4477395"/>
                  <a:pt x="3219935" y="4368817"/>
                </a:cubicBezTo>
                <a:lnTo>
                  <a:pt x="2433561" y="3582443"/>
                </a:lnTo>
                <a:cubicBezTo>
                  <a:pt x="2324983" y="3473864"/>
                  <a:pt x="2324983" y="3297823"/>
                  <a:pt x="2433561" y="3189245"/>
                </a:cubicBezTo>
                <a:lnTo>
                  <a:pt x="3219935" y="2402870"/>
                </a:lnTo>
                <a:cubicBezTo>
                  <a:pt x="3274224" y="2348582"/>
                  <a:pt x="3345379" y="2321437"/>
                  <a:pt x="3416534" y="2321437"/>
                </a:cubicBezTo>
                <a:close/>
                <a:moveTo>
                  <a:pt x="0" y="1384804"/>
                </a:moveTo>
                <a:lnTo>
                  <a:pt x="506920" y="1891724"/>
                </a:lnTo>
                <a:cubicBezTo>
                  <a:pt x="615498" y="2000302"/>
                  <a:pt x="615497" y="2176342"/>
                  <a:pt x="506919" y="2284921"/>
                </a:cubicBezTo>
                <a:lnTo>
                  <a:pt x="0" y="2791839"/>
                </a:lnTo>
                <a:close/>
                <a:moveTo>
                  <a:pt x="2119006" y="1023909"/>
                </a:moveTo>
                <a:cubicBezTo>
                  <a:pt x="2190162" y="1023908"/>
                  <a:pt x="2261317" y="1051054"/>
                  <a:pt x="2315606" y="1105343"/>
                </a:cubicBezTo>
                <a:lnTo>
                  <a:pt x="3101980" y="1891717"/>
                </a:lnTo>
                <a:cubicBezTo>
                  <a:pt x="3210558" y="2000296"/>
                  <a:pt x="3210558" y="2176337"/>
                  <a:pt x="3101980" y="2284914"/>
                </a:cubicBezTo>
                <a:lnTo>
                  <a:pt x="2315606" y="3071289"/>
                </a:lnTo>
                <a:cubicBezTo>
                  <a:pt x="2207028" y="3179867"/>
                  <a:pt x="2030987" y="3179867"/>
                  <a:pt x="1922408" y="3071289"/>
                </a:cubicBezTo>
                <a:lnTo>
                  <a:pt x="1136034" y="2284914"/>
                </a:lnTo>
                <a:cubicBezTo>
                  <a:pt x="1027455" y="2176337"/>
                  <a:pt x="1027455" y="2000296"/>
                  <a:pt x="1136034" y="1891716"/>
                </a:cubicBezTo>
                <a:lnTo>
                  <a:pt x="1922408" y="1105342"/>
                </a:lnTo>
                <a:cubicBezTo>
                  <a:pt x="1976697" y="1051053"/>
                  <a:pt x="2047852" y="1023909"/>
                  <a:pt x="2119006" y="1023909"/>
                </a:cubicBezTo>
                <a:close/>
                <a:moveTo>
                  <a:pt x="4714068" y="1023903"/>
                </a:moveTo>
                <a:cubicBezTo>
                  <a:pt x="4785223" y="1023903"/>
                  <a:pt x="4856377" y="1051048"/>
                  <a:pt x="4910667" y="1105337"/>
                </a:cubicBezTo>
                <a:lnTo>
                  <a:pt x="5697041" y="1891711"/>
                </a:lnTo>
                <a:cubicBezTo>
                  <a:pt x="5805619" y="2000289"/>
                  <a:pt x="5805619" y="2176331"/>
                  <a:pt x="5697041" y="2284909"/>
                </a:cubicBezTo>
                <a:lnTo>
                  <a:pt x="4910667" y="3071283"/>
                </a:lnTo>
                <a:cubicBezTo>
                  <a:pt x="4802089" y="3179862"/>
                  <a:pt x="4626047" y="3179861"/>
                  <a:pt x="4517469" y="3071283"/>
                </a:cubicBezTo>
                <a:lnTo>
                  <a:pt x="3731095" y="2284909"/>
                </a:lnTo>
                <a:cubicBezTo>
                  <a:pt x="3622516" y="2176331"/>
                  <a:pt x="3622516" y="2000289"/>
                  <a:pt x="3731095" y="1891711"/>
                </a:cubicBezTo>
                <a:lnTo>
                  <a:pt x="4517469" y="1105337"/>
                </a:lnTo>
                <a:cubicBezTo>
                  <a:pt x="4571758" y="1051048"/>
                  <a:pt x="4642912" y="1023903"/>
                  <a:pt x="4714068" y="1023903"/>
                </a:cubicBezTo>
                <a:close/>
                <a:moveTo>
                  <a:pt x="3027750" y="0"/>
                </a:moveTo>
                <a:lnTo>
                  <a:pt x="3805329" y="0"/>
                </a:lnTo>
                <a:lnTo>
                  <a:pt x="4399513" y="594184"/>
                </a:lnTo>
                <a:cubicBezTo>
                  <a:pt x="4508091" y="702762"/>
                  <a:pt x="4508091" y="878804"/>
                  <a:pt x="4399513" y="987382"/>
                </a:cubicBezTo>
                <a:lnTo>
                  <a:pt x="3613139" y="1773756"/>
                </a:lnTo>
                <a:cubicBezTo>
                  <a:pt x="3504560" y="1882335"/>
                  <a:pt x="3328519" y="1882335"/>
                  <a:pt x="3219941" y="1773756"/>
                </a:cubicBezTo>
                <a:lnTo>
                  <a:pt x="2433567" y="987382"/>
                </a:lnTo>
                <a:cubicBezTo>
                  <a:pt x="2324988" y="878804"/>
                  <a:pt x="2324989" y="702763"/>
                  <a:pt x="2433567" y="594184"/>
                </a:cubicBezTo>
                <a:close/>
                <a:moveTo>
                  <a:pt x="2791841" y="0"/>
                </a:moveTo>
                <a:lnTo>
                  <a:pt x="2315612" y="476229"/>
                </a:lnTo>
                <a:cubicBezTo>
                  <a:pt x="2207034" y="584808"/>
                  <a:pt x="2030993" y="584808"/>
                  <a:pt x="1922415" y="476230"/>
                </a:cubicBezTo>
                <a:lnTo>
                  <a:pt x="1446185" y="1"/>
                </a:lnTo>
                <a:close/>
                <a:moveTo>
                  <a:pt x="432697" y="0"/>
                </a:moveTo>
                <a:lnTo>
                  <a:pt x="1210263" y="0"/>
                </a:lnTo>
                <a:lnTo>
                  <a:pt x="1804453" y="594190"/>
                </a:lnTo>
                <a:cubicBezTo>
                  <a:pt x="1913031" y="702769"/>
                  <a:pt x="1913031" y="878810"/>
                  <a:pt x="1804453" y="987388"/>
                </a:cubicBezTo>
                <a:lnTo>
                  <a:pt x="1018079" y="1773762"/>
                </a:lnTo>
                <a:cubicBezTo>
                  <a:pt x="909500" y="1882341"/>
                  <a:pt x="733459" y="1882341"/>
                  <a:pt x="624881" y="1773762"/>
                </a:cubicBezTo>
                <a:lnTo>
                  <a:pt x="0" y="1148882"/>
                </a:lnTo>
                <a:lnTo>
                  <a:pt x="0" y="432696"/>
                </a:lnTo>
                <a:close/>
              </a:path>
            </a:pathLst>
          </a:custGeom>
        </p:spPr>
        <p:txBody>
          <a:bodyPr wrap="square">
            <a:noAutofit/>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0" y="0"/>
            <a:ext cx="5279257" cy="5530032"/>
          </a:xfrm>
          <a:custGeom>
            <a:avLst/>
            <a:gdLst>
              <a:gd name="connsiteX0" fmla="*/ 0 w 5279257"/>
              <a:gd name="connsiteY0" fmla="*/ 0 h 5530032"/>
              <a:gd name="connsiteX1" fmla="*/ 3641372 w 5279257"/>
              <a:gd name="connsiteY1" fmla="*/ 0 h 5530032"/>
              <a:gd name="connsiteX2" fmla="*/ 5010556 w 5279257"/>
              <a:gd name="connsiteY2" fmla="*/ 1369184 h 5530032"/>
              <a:gd name="connsiteX3" fmla="*/ 5010556 w 5279257"/>
              <a:gd name="connsiteY3" fmla="*/ 2666592 h 5530032"/>
              <a:gd name="connsiteX4" fmla="*/ 2415817 w 5279257"/>
              <a:gd name="connsiteY4" fmla="*/ 5261331 h 5530032"/>
              <a:gd name="connsiteX5" fmla="*/ 1118409 w 5279257"/>
              <a:gd name="connsiteY5" fmla="*/ 5261331 h 5530032"/>
              <a:gd name="connsiteX6" fmla="*/ 1 w 5279257"/>
              <a:gd name="connsiteY6" fmla="*/ 4142923 h 553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9257" h="5530032">
                <a:moveTo>
                  <a:pt x="0" y="0"/>
                </a:moveTo>
                <a:lnTo>
                  <a:pt x="3641372" y="0"/>
                </a:lnTo>
                <a:lnTo>
                  <a:pt x="5010556" y="1369184"/>
                </a:lnTo>
                <a:cubicBezTo>
                  <a:pt x="5368825" y="1727453"/>
                  <a:pt x="5368825" y="2308323"/>
                  <a:pt x="5010556" y="2666592"/>
                </a:cubicBezTo>
                <a:lnTo>
                  <a:pt x="2415817" y="5261331"/>
                </a:lnTo>
                <a:cubicBezTo>
                  <a:pt x="2057548" y="5619600"/>
                  <a:pt x="1476678" y="5619600"/>
                  <a:pt x="1118409" y="5261331"/>
                </a:cubicBezTo>
                <a:lnTo>
                  <a:pt x="1" y="4142923"/>
                </a:lnTo>
                <a:close/>
              </a:path>
            </a:pathLst>
          </a:custGeom>
        </p:spPr>
        <p:txBody>
          <a:bodyPr wrap="square">
            <a:noAutofit/>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28D3-987D-401E-95A8-72784AD93D33}" type="datetimeFigureOut">
              <a:rPr lang="zh-CN" altLang="en-US" smtClean="0"/>
              <a:pPr/>
              <a:t>2024/8/26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4A5A-5C6D-4E6F-81A3-06DF189A7A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4"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5" cstate="screen"/>
          <a:srcRect/>
          <a:stretch>
            <a:fillRect/>
          </a:stretch>
        </p:blipFill>
        <p:spPr/>
      </p:pic>
      <p:pic>
        <p:nvPicPr>
          <p:cNvPr id="21" name="图片占位符 20"/>
          <p:cNvPicPr>
            <a:picLocks noGrp="1" noChangeAspect="1"/>
          </p:cNvPicPr>
          <p:nvPr>
            <p:ph type="pic" sz="quarter" idx="10"/>
          </p:nvPr>
        </p:nvPicPr>
        <p:blipFill>
          <a:blip r:embed="rId6"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38" name="组合 37"/>
          <p:cNvGrpSpPr/>
          <p:nvPr/>
        </p:nvGrpSpPr>
        <p:grpSpPr>
          <a:xfrm>
            <a:off x="550545" y="2637155"/>
            <a:ext cx="2639060" cy="601980"/>
            <a:chOff x="602533" y="3311161"/>
            <a:chExt cx="1584325" cy="360000"/>
          </a:xfrm>
        </p:grpSpPr>
        <p:sp>
          <p:nvSpPr>
            <p:cNvPr id="3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602533" y="3398136"/>
              <a:ext cx="1584325" cy="183418"/>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人力资源管理师</a:t>
              </a:r>
            </a:p>
          </p:txBody>
        </p:sp>
      </p:gr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2" name="组合 1"/>
          <p:cNvGrpSpPr/>
          <p:nvPr/>
        </p:nvGrpSpPr>
        <p:grpSpPr>
          <a:xfrm>
            <a:off x="550545" y="3569335"/>
            <a:ext cx="2639060" cy="594360"/>
            <a:chOff x="602533" y="3311161"/>
            <a:chExt cx="1584325" cy="360000"/>
          </a:xfrm>
        </p:grpSpPr>
        <p:sp>
          <p:nvSpPr>
            <p:cNvPr id="3"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劳动关系协调师</a:t>
              </a:r>
            </a:p>
          </p:txBody>
        </p:sp>
      </p:grpSp>
      <p:grpSp>
        <p:nvGrpSpPr>
          <p:cNvPr id="5" name="组合 4"/>
          <p:cNvGrpSpPr/>
          <p:nvPr/>
        </p:nvGrpSpPr>
        <p:grpSpPr>
          <a:xfrm>
            <a:off x="550545" y="4448810"/>
            <a:ext cx="2639060" cy="594360"/>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中级经济师</a:t>
              </a:r>
            </a:p>
          </p:txBody>
        </p:sp>
      </p:grpSp>
      <p:pic>
        <p:nvPicPr>
          <p:cNvPr id="8" name="图片 7" descr="123456"/>
          <p:cNvPicPr>
            <a:picLocks noChangeAspect="1"/>
          </p:cNvPicPr>
          <p:nvPr/>
        </p:nvPicPr>
        <p:blipFill>
          <a:blip r:embed="rId7" cstate="print"/>
          <a:stretch>
            <a:fillRect/>
          </a:stretch>
        </p:blipFill>
        <p:spPr>
          <a:xfrm>
            <a:off x="460375" y="541020"/>
            <a:ext cx="974090" cy="974090"/>
          </a:xfrm>
          <a:prstGeom prst="rect">
            <a:avLst/>
          </a:prstGeom>
        </p:spPr>
      </p:pic>
      <p:grpSp>
        <p:nvGrpSpPr>
          <p:cNvPr id="9" name="组合 8"/>
          <p:cNvGrpSpPr/>
          <p:nvPr/>
        </p:nvGrpSpPr>
        <p:grpSpPr>
          <a:xfrm>
            <a:off x="550545" y="5372100"/>
            <a:ext cx="2639060" cy="594360"/>
            <a:chOff x="602533" y="3311161"/>
            <a:chExt cx="1584325" cy="360000"/>
          </a:xfrm>
        </p:grpSpPr>
        <p:sp>
          <p:nvSpPr>
            <p:cNvPr id="1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学历提升</a:t>
              </a:r>
            </a:p>
          </p:txBody>
        </p:sp>
      </p:grpSp>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289" name="Rectangle 1"/>
          <p:cNvSpPr>
            <a:spLocks noChangeArrowheads="1"/>
          </p:cNvSpPr>
          <p:nvPr/>
        </p:nvSpPr>
        <p:spPr bwMode="auto">
          <a:xfrm>
            <a:off x="692150" y="636601"/>
            <a:ext cx="297549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3.</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人力资源管理与战略规划</a:t>
            </a:r>
            <a:endParaRPr kumimoji="0" lang="zh-CN" altLang="en-US" b="0"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1888032855"/>
              </p:ext>
            </p:extLst>
          </p:nvPr>
        </p:nvGraphicFramePr>
        <p:xfrm>
          <a:off x="692150" y="1298575"/>
          <a:ext cx="10551583" cy="3921825"/>
        </p:xfrm>
        <a:graphic>
          <a:graphicData uri="http://schemas.openxmlformats.org/drawingml/2006/table">
            <a:tbl>
              <a:tblPr/>
              <a:tblGrid>
                <a:gridCol w="2198969">
                  <a:extLst>
                    <a:ext uri="{9D8B030D-6E8A-4147-A177-3AD203B41FA5}">
                      <a16:colId xmlns:a16="http://schemas.microsoft.com/office/drawing/2014/main" val="20000"/>
                    </a:ext>
                  </a:extLst>
                </a:gridCol>
                <a:gridCol w="8352614">
                  <a:extLst>
                    <a:ext uri="{9D8B030D-6E8A-4147-A177-3AD203B41FA5}">
                      <a16:colId xmlns:a16="http://schemas.microsoft.com/office/drawing/2014/main" val="20001"/>
                    </a:ext>
                  </a:extLst>
                </a:gridCol>
              </a:tblGrid>
              <a:tr h="580571">
                <a:tc>
                  <a:txBody>
                    <a:bodyPr/>
                    <a:lstStyle/>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战略规划过程的主要内容</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描述一个组织的终极目标</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2.</a:t>
                      </a:r>
                      <a:r>
                        <a:rPr lang="zh-CN" sz="1800" b="1" kern="100" dirty="0">
                          <a:solidFill>
                            <a:srgbClr val="002060"/>
                          </a:solidFill>
                          <a:latin typeface="黑体" pitchFamily="49" charset="-122"/>
                          <a:ea typeface="黑体" pitchFamily="49" charset="-122"/>
                          <a:cs typeface="Times New Roman"/>
                        </a:rPr>
                        <a:t>评估组织在实现终极目标的过程中可能遇到的各种障碍</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3.</a:t>
                      </a:r>
                      <a:r>
                        <a:rPr lang="zh-CN" sz="1800" b="1" kern="100" dirty="0">
                          <a:solidFill>
                            <a:srgbClr val="002060"/>
                          </a:solidFill>
                          <a:latin typeface="黑体" pitchFamily="49" charset="-122"/>
                          <a:ea typeface="黑体" pitchFamily="49" charset="-122"/>
                          <a:cs typeface="Times New Roman"/>
                        </a:rPr>
                        <a:t>选择有效的方法来帮助组织消除障碍，以实现目标</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74095">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战略规划的主要任务：</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altLang="zh-CN"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确定组织的使命、愿景、价值观以及长期目标，</a:t>
                      </a:r>
                      <a:endParaRPr lang="en-US" alt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altLang="zh-CN" sz="1800" b="1" kern="100" dirty="0">
                          <a:solidFill>
                            <a:srgbClr val="002060"/>
                          </a:solidFill>
                          <a:latin typeface="黑体" pitchFamily="49" charset="-122"/>
                          <a:ea typeface="黑体" pitchFamily="49" charset="-122"/>
                          <a:cs typeface="Times New Roman"/>
                        </a:rPr>
                        <a:t>2.</a:t>
                      </a:r>
                      <a:r>
                        <a:rPr lang="zh-CN" sz="1800" b="1" kern="100" dirty="0">
                          <a:solidFill>
                            <a:srgbClr val="002060"/>
                          </a:solidFill>
                          <a:latin typeface="黑体" pitchFamily="49" charset="-122"/>
                          <a:ea typeface="黑体" pitchFamily="49" charset="-122"/>
                          <a:cs typeface="Times New Roman"/>
                        </a:rPr>
                        <a:t>对组织所面临的外部机会和威胁以及内部优势和劣势进行</a:t>
                      </a:r>
                      <a:r>
                        <a:rPr lang="zh-CN" altLang="en-US" sz="1800" b="1" kern="100" dirty="0">
                          <a:solidFill>
                            <a:srgbClr val="002060"/>
                          </a:solidFill>
                          <a:latin typeface="黑体" pitchFamily="49" charset="-122"/>
                          <a:ea typeface="黑体" pitchFamily="49" charset="-122"/>
                          <a:cs typeface="Times New Roman"/>
                        </a:rPr>
                        <a:t>分析</a:t>
                      </a:r>
                      <a:r>
                        <a:rPr lang="zh-CN" sz="1800" b="1" kern="100" dirty="0">
                          <a:solidFill>
                            <a:srgbClr val="002060"/>
                          </a:solidFill>
                          <a:latin typeface="黑体" pitchFamily="49" charset="-122"/>
                          <a:ea typeface="黑体" pitchFamily="49" charset="-122"/>
                          <a:cs typeface="Times New Roman"/>
                        </a:rPr>
                        <a:t>，确定组织达成使命和长期目标的方式，即做出战略选择，从而阐明组织在追求其目标实现的过程中，将如何分配自己的资源。</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4095">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战略规划过程</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战略规划过程首先要阐明组织的使命、愿景、价值观以及长期目标</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2.</a:t>
                      </a:r>
                      <a:r>
                        <a:rPr lang="zh-CN" sz="1800" b="1" kern="100" dirty="0">
                          <a:solidFill>
                            <a:srgbClr val="002060"/>
                          </a:solidFill>
                          <a:latin typeface="黑体" pitchFamily="49" charset="-122"/>
                          <a:ea typeface="黑体" pitchFamily="49" charset="-122"/>
                          <a:cs typeface="Times New Roman"/>
                        </a:rPr>
                        <a:t>组织必须对自己所处的外部环境以及内部环境进行评估</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3.</a:t>
                      </a:r>
                      <a:r>
                        <a:rPr lang="zh-CN" sz="1800" b="1" kern="100" dirty="0">
                          <a:solidFill>
                            <a:srgbClr val="002060"/>
                          </a:solidFill>
                          <a:latin typeface="黑体" pitchFamily="49" charset="-122"/>
                          <a:ea typeface="黑体" pitchFamily="49" charset="-122"/>
                          <a:cs typeface="Times New Roman"/>
                        </a:rPr>
                        <a:t>组织需要选择有助于组织实现战略目标的总体战略</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289" name="Rectangle 1"/>
          <p:cNvSpPr>
            <a:spLocks noChangeArrowheads="1"/>
          </p:cNvSpPr>
          <p:nvPr/>
        </p:nvSpPr>
        <p:spPr bwMode="auto">
          <a:xfrm>
            <a:off x="692150" y="636601"/>
            <a:ext cx="297549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3.</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人力资源管理与战略规划</a:t>
            </a:r>
            <a:endParaRPr kumimoji="0" lang="zh-CN" altLang="en-US" b="0"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0" name="表格 9"/>
          <p:cNvGraphicFramePr>
            <a:graphicFrameLocks noGrp="1"/>
          </p:cNvGraphicFramePr>
          <p:nvPr/>
        </p:nvGraphicFramePr>
        <p:xfrm>
          <a:off x="692149" y="1151467"/>
          <a:ext cx="10837863" cy="4397630"/>
        </p:xfrm>
        <a:graphic>
          <a:graphicData uri="http://schemas.openxmlformats.org/drawingml/2006/table">
            <a:tbl>
              <a:tblPr/>
              <a:tblGrid>
                <a:gridCol w="1813984">
                  <a:extLst>
                    <a:ext uri="{9D8B030D-6E8A-4147-A177-3AD203B41FA5}">
                      <a16:colId xmlns:a16="http://schemas.microsoft.com/office/drawing/2014/main" val="20000"/>
                    </a:ext>
                  </a:extLst>
                </a:gridCol>
                <a:gridCol w="9023879">
                  <a:extLst>
                    <a:ext uri="{9D8B030D-6E8A-4147-A177-3AD203B41FA5}">
                      <a16:colId xmlns:a16="http://schemas.microsoft.com/office/drawing/2014/main" val="20001"/>
                    </a:ext>
                  </a:extLst>
                </a:gridCol>
              </a:tblGrid>
              <a:tr h="1548190">
                <a:tc>
                  <a:txBody>
                    <a:bodyPr/>
                    <a:lstStyle/>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人力资源管理在战略规划过程中的作用</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a:solidFill>
                            <a:srgbClr val="002060"/>
                          </a:solidFill>
                          <a:latin typeface="黑体" pitchFamily="49" charset="-122"/>
                          <a:ea typeface="黑体" pitchFamily="49" charset="-122"/>
                          <a:cs typeface="Times New Roman"/>
                        </a:rPr>
                        <a:t>1.</a:t>
                      </a:r>
                      <a:r>
                        <a:rPr lang="zh-CN" sz="1800" b="1" kern="100">
                          <a:solidFill>
                            <a:srgbClr val="002060"/>
                          </a:solidFill>
                          <a:latin typeface="黑体" pitchFamily="49" charset="-122"/>
                          <a:ea typeface="黑体" pitchFamily="49" charset="-122"/>
                          <a:cs typeface="Times New Roman"/>
                        </a:rPr>
                        <a:t>从人力资源的角度为组织的战略决策者提供充分的信息，帮助组织的高层管理者或战略规划小组做出最佳的战略选择，避免战略决策者做出错误的决策</a:t>
                      </a:r>
                    </a:p>
                    <a:p>
                      <a:pPr algn="just">
                        <a:lnSpc>
                          <a:spcPct val="150000"/>
                        </a:lnSpc>
                        <a:spcAft>
                          <a:spcPts val="0"/>
                        </a:spcAft>
                      </a:pPr>
                      <a:r>
                        <a:rPr lang="en-US" sz="1800" b="1" kern="100">
                          <a:solidFill>
                            <a:srgbClr val="002060"/>
                          </a:solidFill>
                          <a:latin typeface="黑体" pitchFamily="49" charset="-122"/>
                          <a:ea typeface="黑体" pitchFamily="49" charset="-122"/>
                          <a:cs typeface="Times New Roman"/>
                        </a:rPr>
                        <a:t>2.</a:t>
                      </a:r>
                      <a:r>
                        <a:rPr lang="zh-CN" sz="1800" b="1" kern="100">
                          <a:solidFill>
                            <a:srgbClr val="002060"/>
                          </a:solidFill>
                          <a:latin typeface="黑体" pitchFamily="49" charset="-122"/>
                          <a:ea typeface="黑体" pitchFamily="49" charset="-122"/>
                          <a:cs typeface="Times New Roman"/>
                        </a:rPr>
                        <a:t>通过对组织内部人力资源状况的优劣势分析，帮助组织战略决策者认清某种战略是否有可能取得成功，避免采用不可能得到内部人力资源支持的所谓“最优战略”</a:t>
                      </a:r>
                    </a:p>
                    <a:p>
                      <a:pPr algn="just">
                        <a:lnSpc>
                          <a:spcPct val="150000"/>
                        </a:lnSpc>
                        <a:spcAft>
                          <a:spcPts val="0"/>
                        </a:spcAft>
                      </a:pPr>
                      <a:r>
                        <a:rPr lang="en-US" sz="1800" b="1" kern="100">
                          <a:solidFill>
                            <a:srgbClr val="002060"/>
                          </a:solidFill>
                          <a:latin typeface="黑体" pitchFamily="49" charset="-122"/>
                          <a:ea typeface="黑体" pitchFamily="49" charset="-122"/>
                          <a:cs typeface="Times New Roman"/>
                        </a:rPr>
                        <a:t>3.</a:t>
                      </a:r>
                      <a:r>
                        <a:rPr lang="zh-CN" sz="1800" b="1" kern="100">
                          <a:solidFill>
                            <a:srgbClr val="002060"/>
                          </a:solidFill>
                          <a:latin typeface="黑体" pitchFamily="49" charset="-122"/>
                          <a:ea typeface="黑体" pitchFamily="49" charset="-122"/>
                          <a:cs typeface="Times New Roman"/>
                        </a:rPr>
                        <a:t>通过对内部人力资源状况的分析，人力资源管理还可能帮助组织做出正确的战略决策。</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41714">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人力资源管理与战略规划之间的联系</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行政管理联系：人力资源管理的注意力主要集中在日常的行政事务性管理活动上。</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2.</a:t>
                      </a:r>
                      <a:r>
                        <a:rPr lang="zh-CN" sz="1800" b="1" kern="100" dirty="0">
                          <a:solidFill>
                            <a:srgbClr val="002060"/>
                          </a:solidFill>
                          <a:latin typeface="黑体" pitchFamily="49" charset="-122"/>
                          <a:ea typeface="黑体" pitchFamily="49" charset="-122"/>
                          <a:cs typeface="Times New Roman"/>
                        </a:rPr>
                        <a:t>单向联系：在这种联系层次上，组织自行制定战略规划，然后再将这种战略规划告知人力资源管理部门，让人力资源管理部门配合战略规划的实施或落地</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3.</a:t>
                      </a:r>
                      <a:r>
                        <a:rPr lang="zh-CN" sz="1800" b="1" kern="100" dirty="0">
                          <a:solidFill>
                            <a:srgbClr val="002060"/>
                          </a:solidFill>
                          <a:latin typeface="黑体" pitchFamily="49" charset="-122"/>
                          <a:ea typeface="黑体" pitchFamily="49" charset="-122"/>
                          <a:cs typeface="Times New Roman"/>
                        </a:rPr>
                        <a:t>双向联系：双向联系允许组织在整个战略规划过程中都将人力资源问题考虑在内</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4.</a:t>
                      </a:r>
                      <a:r>
                        <a:rPr lang="zh-CN" sz="1800" b="1" kern="100" dirty="0">
                          <a:solidFill>
                            <a:srgbClr val="002060"/>
                          </a:solidFill>
                          <a:latin typeface="黑体" pitchFamily="49" charset="-122"/>
                          <a:ea typeface="黑体" pitchFamily="49" charset="-122"/>
                          <a:cs typeface="Times New Roman"/>
                        </a:rPr>
                        <a:t>一体化联系：是建立在战略规划和人力资源管理之间的持续互动基础之上的，而不是有一定先后顺序的单方向推进过程。</a:t>
                      </a: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241" name="Rectangle 1"/>
          <p:cNvSpPr>
            <a:spLocks noChangeArrowheads="1"/>
          </p:cNvSpPr>
          <p:nvPr/>
        </p:nvSpPr>
        <p:spPr bwMode="auto">
          <a:xfrm>
            <a:off x="692150" y="619668"/>
            <a:ext cx="308930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4</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．人力资源管理与战略执行</a:t>
            </a:r>
            <a:endParaRPr kumimoji="0" lang="zh-CN" altLang="en-US" b="0"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466683626"/>
              </p:ext>
            </p:extLst>
          </p:nvPr>
        </p:nvGraphicFramePr>
        <p:xfrm>
          <a:off x="692150" y="1141972"/>
          <a:ext cx="10837863" cy="5311216"/>
        </p:xfrm>
        <a:graphic>
          <a:graphicData uri="http://schemas.openxmlformats.org/drawingml/2006/table">
            <a:tbl>
              <a:tblPr/>
              <a:tblGrid>
                <a:gridCol w="2880783">
                  <a:extLst>
                    <a:ext uri="{9D8B030D-6E8A-4147-A177-3AD203B41FA5}">
                      <a16:colId xmlns:a16="http://schemas.microsoft.com/office/drawing/2014/main" val="20000"/>
                    </a:ext>
                  </a:extLst>
                </a:gridCol>
                <a:gridCol w="7957080">
                  <a:extLst>
                    <a:ext uri="{9D8B030D-6E8A-4147-A177-3AD203B41FA5}">
                      <a16:colId xmlns:a16="http://schemas.microsoft.com/office/drawing/2014/main" val="20001"/>
                    </a:ext>
                  </a:extLst>
                </a:gridCol>
              </a:tblGrid>
              <a:tr h="1927214">
                <a:tc>
                  <a:txBody>
                    <a:bodyPr/>
                    <a:lstStyle/>
                    <a:p>
                      <a:pPr algn="ctr">
                        <a:lnSpc>
                          <a:spcPct val="150000"/>
                        </a:lnSpc>
                        <a:spcAft>
                          <a:spcPts val="0"/>
                        </a:spcAft>
                      </a:pPr>
                      <a:r>
                        <a:rPr lang="zh-CN" sz="1500" b="1" kern="100" dirty="0">
                          <a:solidFill>
                            <a:srgbClr val="002060"/>
                          </a:solidFill>
                          <a:latin typeface="黑体" pitchFamily="49" charset="-122"/>
                          <a:ea typeface="黑体" pitchFamily="49" charset="-122"/>
                          <a:cs typeface="Times New Roman"/>
                        </a:rPr>
                        <a:t>人力资源管理的</a:t>
                      </a:r>
                      <a:r>
                        <a:rPr lang="zh-CN" altLang="en-US" sz="1500" b="1" kern="100" dirty="0">
                          <a:solidFill>
                            <a:srgbClr val="002060"/>
                          </a:solidFill>
                          <a:latin typeface="黑体" pitchFamily="49" charset="-122"/>
                          <a:ea typeface="黑体" pitchFamily="49" charset="-122"/>
                          <a:cs typeface="Times New Roman"/>
                        </a:rPr>
                        <a:t>主要任务</a:t>
                      </a:r>
                      <a:r>
                        <a:rPr lang="zh-CN" sz="1500" b="1" kern="100" dirty="0">
                          <a:solidFill>
                            <a:srgbClr val="002060"/>
                          </a:solidFill>
                          <a:latin typeface="黑体" pitchFamily="49" charset="-122"/>
                          <a:ea typeface="黑体" pitchFamily="49" charset="-122"/>
                          <a:cs typeface="Times New Roman"/>
                        </a:rPr>
                        <a:t>转变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1.</a:t>
                      </a:r>
                      <a:r>
                        <a:rPr lang="zh-CN" sz="1500" b="1" kern="100" dirty="0">
                          <a:solidFill>
                            <a:srgbClr val="002060"/>
                          </a:solidFill>
                          <a:latin typeface="黑体" pitchFamily="49" charset="-122"/>
                          <a:ea typeface="黑体" pitchFamily="49" charset="-122"/>
                          <a:cs typeface="Times New Roman"/>
                        </a:rPr>
                        <a:t>确定组织到底需要什么样的人力资源，包括数量、质量、结构</a:t>
                      </a:r>
                    </a:p>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2.</a:t>
                      </a:r>
                      <a:r>
                        <a:rPr lang="zh-CN" sz="1500" b="1" kern="100" dirty="0">
                          <a:solidFill>
                            <a:srgbClr val="002060"/>
                          </a:solidFill>
                          <a:latin typeface="黑体" pitchFamily="49" charset="-122"/>
                          <a:ea typeface="黑体" pitchFamily="49" charset="-122"/>
                          <a:cs typeface="Times New Roman"/>
                        </a:rPr>
                        <a:t>通过各种人力资源管理实践的开发和协调，确保组织获得适当数量的员工，确保这些员工具备战略所需要的不同层次和不同类型的技能，同时确保他们的技能和职位以及所需完成工作任务之间的匹配</a:t>
                      </a:r>
                    </a:p>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3.</a:t>
                      </a:r>
                      <a:r>
                        <a:rPr lang="zh-CN" sz="1500" b="1" kern="100" dirty="0">
                          <a:solidFill>
                            <a:srgbClr val="002060"/>
                          </a:solidFill>
                          <a:latin typeface="黑体" pitchFamily="49" charset="-122"/>
                          <a:ea typeface="黑体" pitchFamily="49" charset="-122"/>
                          <a:cs typeface="Times New Roman"/>
                        </a:rPr>
                        <a:t>通过科学设计人力资源管理体系及其所包含的的人力资源政策、制度、程序和实践，建立一个适当的控制系统，从而确保这些员工的行为方式有利于推动战略目标的实现。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51082">
                <a:tc>
                  <a:txBody>
                    <a:bodyPr/>
                    <a:lstStyle/>
                    <a:p>
                      <a:pPr algn="just">
                        <a:lnSpc>
                          <a:spcPct val="150000"/>
                        </a:lnSpc>
                        <a:spcAft>
                          <a:spcPts val="0"/>
                        </a:spcAft>
                      </a:pPr>
                      <a:r>
                        <a:rPr lang="zh-CN" sz="1500" b="1" kern="100" dirty="0">
                          <a:solidFill>
                            <a:srgbClr val="002060"/>
                          </a:solidFill>
                          <a:latin typeface="黑体" pitchFamily="49" charset="-122"/>
                          <a:ea typeface="黑体" pitchFamily="49" charset="-122"/>
                          <a:cs typeface="Times New Roman"/>
                        </a:rPr>
                        <a:t>组织的战略是否能够得到成功的执行，取决因素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500" b="1" kern="100">
                          <a:solidFill>
                            <a:srgbClr val="002060"/>
                          </a:solidFill>
                          <a:latin typeface="黑体" pitchFamily="49" charset="-122"/>
                          <a:ea typeface="黑体" pitchFamily="49" charset="-122"/>
                          <a:cs typeface="Times New Roman"/>
                        </a:rPr>
                        <a:t>1.</a:t>
                      </a:r>
                      <a:r>
                        <a:rPr lang="zh-CN" sz="1500" b="1" kern="100">
                          <a:solidFill>
                            <a:srgbClr val="002060"/>
                          </a:solidFill>
                          <a:latin typeface="黑体" pitchFamily="49" charset="-122"/>
                          <a:ea typeface="黑体" pitchFamily="49" charset="-122"/>
                          <a:cs typeface="Times New Roman"/>
                        </a:rPr>
                        <a:t>组织结构</a:t>
                      </a:r>
                    </a:p>
                    <a:p>
                      <a:pPr algn="just">
                        <a:lnSpc>
                          <a:spcPct val="150000"/>
                        </a:lnSpc>
                        <a:spcAft>
                          <a:spcPts val="0"/>
                        </a:spcAft>
                      </a:pPr>
                      <a:r>
                        <a:rPr lang="en-US" sz="1500" b="1" kern="100">
                          <a:solidFill>
                            <a:srgbClr val="002060"/>
                          </a:solidFill>
                          <a:latin typeface="黑体" pitchFamily="49" charset="-122"/>
                          <a:ea typeface="黑体" pitchFamily="49" charset="-122"/>
                          <a:cs typeface="Times New Roman"/>
                        </a:rPr>
                        <a:t>2.</a:t>
                      </a:r>
                      <a:r>
                        <a:rPr lang="zh-CN" sz="1500" b="1" kern="100">
                          <a:solidFill>
                            <a:srgbClr val="002060"/>
                          </a:solidFill>
                          <a:latin typeface="黑体" pitchFamily="49" charset="-122"/>
                          <a:ea typeface="黑体" pitchFamily="49" charset="-122"/>
                          <a:cs typeface="Times New Roman"/>
                        </a:rPr>
                        <a:t>工作任务设计</a:t>
                      </a:r>
                    </a:p>
                    <a:p>
                      <a:pPr algn="just">
                        <a:lnSpc>
                          <a:spcPct val="150000"/>
                        </a:lnSpc>
                        <a:spcAft>
                          <a:spcPts val="0"/>
                        </a:spcAft>
                      </a:pPr>
                      <a:r>
                        <a:rPr lang="en-US" sz="1500" b="1" kern="100">
                          <a:solidFill>
                            <a:srgbClr val="002060"/>
                          </a:solidFill>
                          <a:latin typeface="黑体" pitchFamily="49" charset="-122"/>
                          <a:ea typeface="黑体" pitchFamily="49" charset="-122"/>
                          <a:cs typeface="Times New Roman"/>
                        </a:rPr>
                        <a:t>3.</a:t>
                      </a:r>
                      <a:r>
                        <a:rPr lang="zh-CN" sz="1500" b="1" kern="100">
                          <a:solidFill>
                            <a:srgbClr val="002060"/>
                          </a:solidFill>
                          <a:latin typeface="黑体" pitchFamily="49" charset="-122"/>
                          <a:ea typeface="黑体" pitchFamily="49" charset="-122"/>
                          <a:cs typeface="Times New Roman"/>
                        </a:rPr>
                        <a:t>人员的甄选、培训与开发</a:t>
                      </a:r>
                    </a:p>
                    <a:p>
                      <a:pPr algn="just">
                        <a:lnSpc>
                          <a:spcPct val="150000"/>
                        </a:lnSpc>
                        <a:spcAft>
                          <a:spcPts val="0"/>
                        </a:spcAft>
                      </a:pPr>
                      <a:r>
                        <a:rPr lang="en-US" sz="1500" b="1" kern="100">
                          <a:solidFill>
                            <a:srgbClr val="002060"/>
                          </a:solidFill>
                          <a:latin typeface="黑体" pitchFamily="49" charset="-122"/>
                          <a:ea typeface="黑体" pitchFamily="49" charset="-122"/>
                          <a:cs typeface="Times New Roman"/>
                        </a:rPr>
                        <a:t>4.</a:t>
                      </a:r>
                      <a:r>
                        <a:rPr lang="zh-CN" sz="1500" b="1" kern="100">
                          <a:solidFill>
                            <a:srgbClr val="002060"/>
                          </a:solidFill>
                          <a:latin typeface="黑体" pitchFamily="49" charset="-122"/>
                          <a:ea typeface="黑体" pitchFamily="49" charset="-122"/>
                          <a:cs typeface="Times New Roman"/>
                        </a:rPr>
                        <a:t>报酬系统</a:t>
                      </a:r>
                    </a:p>
                    <a:p>
                      <a:pPr algn="just">
                        <a:lnSpc>
                          <a:spcPct val="150000"/>
                        </a:lnSpc>
                        <a:spcAft>
                          <a:spcPts val="0"/>
                        </a:spcAft>
                      </a:pPr>
                      <a:r>
                        <a:rPr lang="en-US" sz="1500" b="1" kern="100">
                          <a:solidFill>
                            <a:srgbClr val="002060"/>
                          </a:solidFill>
                          <a:latin typeface="黑体" pitchFamily="49" charset="-122"/>
                          <a:ea typeface="黑体" pitchFamily="49" charset="-122"/>
                          <a:cs typeface="Times New Roman"/>
                        </a:rPr>
                        <a:t>5.</a:t>
                      </a:r>
                      <a:r>
                        <a:rPr lang="zh-CN" sz="1500" b="1" kern="100">
                          <a:solidFill>
                            <a:srgbClr val="002060"/>
                          </a:solidFill>
                          <a:latin typeface="黑体" pitchFamily="49" charset="-122"/>
                          <a:ea typeface="黑体" pitchFamily="49" charset="-122"/>
                          <a:cs typeface="Times New Roman"/>
                        </a:rPr>
                        <a:t>信息系统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6328">
                <a:tc>
                  <a:txBody>
                    <a:bodyPr/>
                    <a:lstStyle/>
                    <a:p>
                      <a:pPr algn="just">
                        <a:lnSpc>
                          <a:spcPct val="150000"/>
                        </a:lnSpc>
                        <a:spcAft>
                          <a:spcPts val="0"/>
                        </a:spcAft>
                      </a:pPr>
                      <a:r>
                        <a:rPr lang="zh-CN" sz="1500" b="1" kern="100">
                          <a:solidFill>
                            <a:srgbClr val="002060"/>
                          </a:solidFill>
                          <a:latin typeface="黑体" pitchFamily="49" charset="-122"/>
                          <a:ea typeface="黑体" pitchFamily="49" charset="-122"/>
                          <a:cs typeface="Times New Roman"/>
                        </a:rPr>
                        <a:t>战略执行的五要素中，人力资源对三个要素负有主要责任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1.</a:t>
                      </a:r>
                      <a:r>
                        <a:rPr lang="zh-CN" sz="1500" b="1" kern="100" dirty="0">
                          <a:solidFill>
                            <a:srgbClr val="002060"/>
                          </a:solidFill>
                          <a:latin typeface="黑体" pitchFamily="49" charset="-122"/>
                          <a:ea typeface="黑体" pitchFamily="49" charset="-122"/>
                          <a:cs typeface="Times New Roman"/>
                        </a:rPr>
                        <a:t>工作任务</a:t>
                      </a:r>
                      <a:r>
                        <a:rPr lang="zh-CN" altLang="en-US" sz="1500" b="1" kern="100" dirty="0">
                          <a:solidFill>
                            <a:srgbClr val="002060"/>
                          </a:solidFill>
                          <a:latin typeface="黑体" pitchFamily="49" charset="-122"/>
                          <a:ea typeface="黑体" pitchFamily="49" charset="-122"/>
                          <a:cs typeface="Times New Roman"/>
                        </a:rPr>
                        <a:t>设计</a:t>
                      </a:r>
                      <a:endParaRPr lang="zh-CN" sz="15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2.</a:t>
                      </a:r>
                      <a:r>
                        <a:rPr lang="zh-CN" sz="1500" b="1" kern="100" dirty="0">
                          <a:solidFill>
                            <a:srgbClr val="002060"/>
                          </a:solidFill>
                          <a:latin typeface="黑体" pitchFamily="49" charset="-122"/>
                          <a:ea typeface="黑体" pitchFamily="49" charset="-122"/>
                          <a:cs typeface="Times New Roman"/>
                        </a:rPr>
                        <a:t>人员的甄选、培训与开发</a:t>
                      </a:r>
                    </a:p>
                    <a:p>
                      <a:pPr algn="just">
                        <a:lnSpc>
                          <a:spcPct val="150000"/>
                        </a:lnSpc>
                        <a:spcAft>
                          <a:spcPts val="0"/>
                        </a:spcAft>
                      </a:pPr>
                      <a:r>
                        <a:rPr lang="en-US" sz="1500" b="1" kern="100" dirty="0">
                          <a:solidFill>
                            <a:srgbClr val="002060"/>
                          </a:solidFill>
                          <a:latin typeface="黑体" pitchFamily="49" charset="-122"/>
                          <a:ea typeface="黑体" pitchFamily="49" charset="-122"/>
                          <a:cs typeface="Times New Roman"/>
                        </a:rPr>
                        <a:t>3.</a:t>
                      </a:r>
                      <a:r>
                        <a:rPr lang="zh-CN" sz="1500" b="1" kern="100" dirty="0">
                          <a:solidFill>
                            <a:srgbClr val="002060"/>
                          </a:solidFill>
                          <a:latin typeface="黑体" pitchFamily="49" charset="-122"/>
                          <a:ea typeface="黑体" pitchFamily="49" charset="-122"/>
                          <a:cs typeface="Times New Roman"/>
                        </a:rPr>
                        <a:t>报酬系统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09916" y="687401"/>
            <a:ext cx="4022255" cy="369332"/>
          </a:xfrm>
          <a:prstGeom prst="rect">
            <a:avLst/>
          </a:prstGeom>
        </p:spPr>
        <p:txBody>
          <a:bodyPr wrap="none">
            <a:spAutoFit/>
          </a:bodyPr>
          <a:lstStyle/>
          <a:p>
            <a:r>
              <a:rPr lang="en-US" altLang="zh-CN" b="1" dirty="0">
                <a:solidFill>
                  <a:srgbClr val="C00000"/>
                </a:solidFill>
                <a:latin typeface="黑体" pitchFamily="49" charset="-122"/>
                <a:ea typeface="黑体" pitchFamily="49" charset="-122"/>
              </a:rPr>
              <a:t>5.</a:t>
            </a:r>
            <a:r>
              <a:rPr lang="zh-CN" altLang="zh-CN" b="1" dirty="0">
                <a:solidFill>
                  <a:srgbClr val="C00000"/>
                </a:solidFill>
                <a:latin typeface="黑体" pitchFamily="49" charset="-122"/>
                <a:ea typeface="黑体" pitchFamily="49" charset="-122"/>
              </a:rPr>
              <a:t>战略性人力资源管理的工具与步骤 </a:t>
            </a:r>
            <a:endParaRPr lang="zh-CN" altLang="en-US" b="1" dirty="0">
              <a:solidFill>
                <a:srgbClr val="C00000"/>
              </a:solidFill>
              <a:latin typeface="黑体" pitchFamily="49" charset="-122"/>
              <a:ea typeface="黑体" pitchFamily="49"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454112220"/>
              </p:ext>
            </p:extLst>
          </p:nvPr>
        </p:nvGraphicFramePr>
        <p:xfrm>
          <a:off x="788499" y="1298575"/>
          <a:ext cx="10615002" cy="3638995"/>
        </p:xfrm>
        <a:graphic>
          <a:graphicData uri="http://schemas.openxmlformats.org/drawingml/2006/table">
            <a:tbl>
              <a:tblPr/>
              <a:tblGrid>
                <a:gridCol w="2217656">
                  <a:extLst>
                    <a:ext uri="{9D8B030D-6E8A-4147-A177-3AD203B41FA5}">
                      <a16:colId xmlns:a16="http://schemas.microsoft.com/office/drawing/2014/main" val="20000"/>
                    </a:ext>
                  </a:extLst>
                </a:gridCol>
                <a:gridCol w="8397346">
                  <a:extLst>
                    <a:ext uri="{9D8B030D-6E8A-4147-A177-3AD203B41FA5}">
                      <a16:colId xmlns:a16="http://schemas.microsoft.com/office/drawing/2014/main" val="20001"/>
                    </a:ext>
                  </a:extLst>
                </a:gridCol>
              </a:tblGrid>
              <a:tr h="2322286">
                <a:tc>
                  <a:txBody>
                    <a:bodyPr/>
                    <a:lstStyle/>
                    <a:p>
                      <a:pPr algn="ctr">
                        <a:lnSpc>
                          <a:spcPct val="150000"/>
                        </a:lnSpc>
                        <a:spcAft>
                          <a:spcPts val="0"/>
                        </a:spcAft>
                      </a:pPr>
                      <a:r>
                        <a:rPr lang="zh-CN" sz="1800" b="1" kern="0" dirty="0">
                          <a:solidFill>
                            <a:srgbClr val="002060"/>
                          </a:solidFill>
                          <a:latin typeface="黑体" pitchFamily="49" charset="-122"/>
                          <a:ea typeface="黑体" pitchFamily="49" charset="-122"/>
                          <a:cs typeface="Times New Roman"/>
                        </a:rPr>
                        <a:t>战略性人力资源管理的三大工具</a:t>
                      </a:r>
                      <a:endParaRPr lang="zh-CN" sz="1800" b="1" kern="100" dirty="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1.</a:t>
                      </a:r>
                      <a:r>
                        <a:rPr lang="zh-CN" sz="1800" b="1" kern="0" dirty="0">
                          <a:solidFill>
                            <a:srgbClr val="002060"/>
                          </a:solidFill>
                          <a:latin typeface="黑体" pitchFamily="49" charset="-122"/>
                          <a:ea typeface="黑体" pitchFamily="49" charset="-122"/>
                          <a:cs typeface="Times New Roman"/>
                        </a:rPr>
                        <a:t>战略地图：对组织战略实现过程进行分解的一种图形工具，形象展示了为确保组织战略得以成功实现而必须完成的各项关键活动及其相互之间的驱动关系。</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2.</a:t>
                      </a:r>
                      <a:r>
                        <a:rPr lang="zh-CN" sz="1800" b="1" kern="0" dirty="0">
                          <a:solidFill>
                            <a:srgbClr val="002060"/>
                          </a:solidFill>
                          <a:latin typeface="黑体" pitchFamily="49" charset="-122"/>
                          <a:ea typeface="黑体" pitchFamily="49" charset="-122"/>
                          <a:cs typeface="Times New Roman"/>
                        </a:rPr>
                        <a:t>人力资源计分卡：为实现组织战略所需完成的一系列人力资源管理活动链而设计的各种财务类和非财务类目标或衡量指标。</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3.</a:t>
                      </a:r>
                      <a:r>
                        <a:rPr lang="zh-CN" sz="1800" b="1" kern="0" dirty="0">
                          <a:solidFill>
                            <a:srgbClr val="002060"/>
                          </a:solidFill>
                          <a:latin typeface="黑体" pitchFamily="49" charset="-122"/>
                          <a:ea typeface="黑体" pitchFamily="49" charset="-122"/>
                          <a:cs typeface="Times New Roman"/>
                        </a:rPr>
                        <a:t>数字仪表盘：是能够在计算机桌面显示的各类图表，它以桌面图形表格以及计算机图片的形式向领导者和管理者形象地展示在组织战略地图上出现的各项活动目前在组织中进展到了什么阶段以及正在向哪个方向前进，即人力资源管理计分表中确定的各项指标上，组织目前进展到了什么程度。有助于组织判断当前的工作活动方向是否正确以及总体进度是否合理。</a:t>
                      </a:r>
                      <a:endParaRPr lang="zh-CN" sz="1800" b="1" kern="100" dirty="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09916" y="687401"/>
            <a:ext cx="4022255" cy="369332"/>
          </a:xfrm>
          <a:prstGeom prst="rect">
            <a:avLst/>
          </a:prstGeom>
        </p:spPr>
        <p:txBody>
          <a:bodyPr wrap="none">
            <a:spAutoFit/>
          </a:bodyPr>
          <a:lstStyle/>
          <a:p>
            <a:r>
              <a:rPr lang="en-US" altLang="zh-CN" b="1" dirty="0">
                <a:solidFill>
                  <a:srgbClr val="C00000"/>
                </a:solidFill>
                <a:latin typeface="黑体" pitchFamily="49" charset="-122"/>
                <a:ea typeface="黑体" pitchFamily="49" charset="-122"/>
              </a:rPr>
              <a:t>5.</a:t>
            </a:r>
            <a:r>
              <a:rPr lang="zh-CN" altLang="zh-CN" b="1" dirty="0">
                <a:solidFill>
                  <a:srgbClr val="C00000"/>
                </a:solidFill>
                <a:latin typeface="黑体" pitchFamily="49" charset="-122"/>
                <a:ea typeface="黑体" pitchFamily="49" charset="-122"/>
              </a:rPr>
              <a:t>战略性人力资源管理的工具与步骤 </a:t>
            </a:r>
            <a:endParaRPr lang="zh-CN" altLang="en-US" b="1" dirty="0">
              <a:solidFill>
                <a:srgbClr val="C00000"/>
              </a:solidFill>
              <a:latin typeface="黑体" pitchFamily="49" charset="-122"/>
              <a:ea typeface="黑体" pitchFamily="49" charset="-122"/>
            </a:endParaRPr>
          </a:p>
        </p:txBody>
      </p:sp>
      <p:graphicFrame>
        <p:nvGraphicFramePr>
          <p:cNvPr id="10" name="表格 9"/>
          <p:cNvGraphicFramePr>
            <a:graphicFrameLocks noGrp="1"/>
          </p:cNvGraphicFramePr>
          <p:nvPr/>
        </p:nvGraphicFramePr>
        <p:xfrm>
          <a:off x="692150" y="1151467"/>
          <a:ext cx="10837863" cy="4809110"/>
        </p:xfrm>
        <a:graphic>
          <a:graphicData uri="http://schemas.openxmlformats.org/drawingml/2006/table">
            <a:tbl>
              <a:tblPr/>
              <a:tblGrid>
                <a:gridCol w="1898650">
                  <a:extLst>
                    <a:ext uri="{9D8B030D-6E8A-4147-A177-3AD203B41FA5}">
                      <a16:colId xmlns:a16="http://schemas.microsoft.com/office/drawing/2014/main" val="20000"/>
                    </a:ext>
                  </a:extLst>
                </a:gridCol>
                <a:gridCol w="8939213">
                  <a:extLst>
                    <a:ext uri="{9D8B030D-6E8A-4147-A177-3AD203B41FA5}">
                      <a16:colId xmlns:a16="http://schemas.microsoft.com/office/drawing/2014/main" val="20001"/>
                    </a:ext>
                  </a:extLst>
                </a:gridCol>
              </a:tblGrid>
              <a:tr h="1548190">
                <a:tc>
                  <a:txBody>
                    <a:bodyPr/>
                    <a:lstStyle/>
                    <a:p>
                      <a:pPr algn="ctr">
                        <a:lnSpc>
                          <a:spcPct val="150000"/>
                        </a:lnSpc>
                        <a:spcAft>
                          <a:spcPts val="0"/>
                        </a:spcAft>
                      </a:pPr>
                      <a:r>
                        <a:rPr lang="zh-CN" sz="1800" b="1" kern="0" dirty="0">
                          <a:solidFill>
                            <a:srgbClr val="002060"/>
                          </a:solidFill>
                          <a:latin typeface="黑体" pitchFamily="49" charset="-122"/>
                          <a:ea typeface="黑体" pitchFamily="49" charset="-122"/>
                          <a:cs typeface="Times New Roman"/>
                        </a:rPr>
                        <a:t>战略性人力资源管理的主要流程</a:t>
                      </a:r>
                      <a:endParaRPr lang="zh-CN" sz="1800" b="1" kern="100" dirty="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a:solidFill>
                            <a:srgbClr val="002060"/>
                          </a:solidFill>
                          <a:latin typeface="黑体" pitchFamily="49" charset="-122"/>
                          <a:ea typeface="黑体" pitchFamily="49" charset="-122"/>
                          <a:cs typeface="Times New Roman"/>
                        </a:rPr>
                        <a:t>1.</a:t>
                      </a:r>
                      <a:r>
                        <a:rPr lang="zh-CN" sz="1800" b="1" kern="0">
                          <a:solidFill>
                            <a:srgbClr val="002060"/>
                          </a:solidFill>
                          <a:latin typeface="黑体" pitchFamily="49" charset="-122"/>
                          <a:ea typeface="黑体" pitchFamily="49" charset="-122"/>
                          <a:cs typeface="Times New Roman"/>
                        </a:rPr>
                        <a:t>组织高层管理人员要制定一项战略规划，这项战略规划隐含着对具有某种特定能力的员工队伍的需求</a:t>
                      </a:r>
                      <a:endParaRPr lang="zh-CN" sz="1800" b="1" kern="10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a:solidFill>
                            <a:srgbClr val="002060"/>
                          </a:solidFill>
                          <a:latin typeface="黑体" pitchFamily="49" charset="-122"/>
                          <a:ea typeface="黑体" pitchFamily="49" charset="-122"/>
                          <a:cs typeface="Times New Roman"/>
                        </a:rPr>
                        <a:t>2.</a:t>
                      </a:r>
                      <a:r>
                        <a:rPr lang="zh-CN" sz="1800" b="1" kern="0">
                          <a:solidFill>
                            <a:srgbClr val="002060"/>
                          </a:solidFill>
                          <a:latin typeface="黑体" pitchFamily="49" charset="-122"/>
                          <a:ea typeface="黑体" pitchFamily="49" charset="-122"/>
                          <a:cs typeface="Times New Roman"/>
                        </a:rPr>
                        <a:t>在对员工队伍的需求一定的前提下，人力资源管理者就需要制定人力资源战略来设法获取具有所需技能、胜任素质以及行为的员工</a:t>
                      </a:r>
                      <a:endParaRPr lang="zh-CN" sz="1800" b="1" kern="10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a:solidFill>
                            <a:srgbClr val="002060"/>
                          </a:solidFill>
                          <a:latin typeface="黑体" pitchFamily="49" charset="-122"/>
                          <a:ea typeface="黑体" pitchFamily="49" charset="-122"/>
                          <a:cs typeface="Times New Roman"/>
                        </a:rPr>
                        <a:t>3.</a:t>
                      </a:r>
                      <a:r>
                        <a:rPr lang="zh-CN" sz="1800" b="1" kern="0">
                          <a:solidFill>
                            <a:srgbClr val="002060"/>
                          </a:solidFill>
                          <a:latin typeface="黑体" pitchFamily="49" charset="-122"/>
                          <a:ea typeface="黑体" pitchFamily="49" charset="-122"/>
                          <a:cs typeface="Times New Roman"/>
                        </a:rPr>
                        <a:t>人力资源管理者还需要确定，应采用哪些衡量指标来评估这些新的人力资源管理政策和实践到底在多大程度上获得了组织需要的那些员工技能和行为。</a:t>
                      </a:r>
                      <a:endParaRPr lang="zh-CN" sz="1800" b="1" kern="10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48190">
                <a:tc>
                  <a:txBody>
                    <a:bodyPr/>
                    <a:lstStyle/>
                    <a:p>
                      <a:pPr algn="ctr">
                        <a:lnSpc>
                          <a:spcPct val="150000"/>
                        </a:lnSpc>
                        <a:spcAft>
                          <a:spcPts val="0"/>
                        </a:spcAft>
                      </a:pPr>
                      <a:r>
                        <a:rPr lang="zh-CN" sz="1800" b="1" kern="0" dirty="0">
                          <a:solidFill>
                            <a:srgbClr val="002060"/>
                          </a:solidFill>
                          <a:latin typeface="黑体" pitchFamily="49" charset="-122"/>
                          <a:ea typeface="黑体" pitchFamily="49" charset="-122"/>
                          <a:cs typeface="Times New Roman"/>
                        </a:rPr>
                        <a:t>战略性人力资源管理的主要步骤</a:t>
                      </a:r>
                      <a:endParaRPr lang="zh-CN" sz="1800" b="1" kern="100" dirty="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1.</a:t>
                      </a:r>
                      <a:r>
                        <a:rPr lang="zh-CN" sz="1800" b="1" kern="0" dirty="0">
                          <a:solidFill>
                            <a:srgbClr val="002060"/>
                          </a:solidFill>
                          <a:latin typeface="黑体" pitchFamily="49" charset="-122"/>
                          <a:ea typeface="黑体" pitchFamily="49" charset="-122"/>
                          <a:cs typeface="Times New Roman"/>
                        </a:rPr>
                        <a:t>确定组织的战略规划。</a:t>
                      </a:r>
                      <a:r>
                        <a:rPr lang="en-US" altLang="zh-CN" sz="1800" b="1" kern="100" baseline="0" dirty="0">
                          <a:solidFill>
                            <a:srgbClr val="002060"/>
                          </a:solidFill>
                          <a:latin typeface="黑体" pitchFamily="49" charset="-122"/>
                          <a:ea typeface="黑体" pitchFamily="49" charset="-122"/>
                          <a:cs typeface="Times New Roman"/>
                        </a:rPr>
                        <a:t>                    </a:t>
                      </a:r>
                      <a:r>
                        <a:rPr lang="en-US" sz="1800" b="1" kern="0" dirty="0">
                          <a:solidFill>
                            <a:srgbClr val="002060"/>
                          </a:solidFill>
                          <a:latin typeface="黑体" pitchFamily="49" charset="-122"/>
                          <a:ea typeface="黑体" pitchFamily="49" charset="-122"/>
                          <a:cs typeface="Times New Roman"/>
                        </a:rPr>
                        <a:t>2.</a:t>
                      </a:r>
                      <a:r>
                        <a:rPr lang="zh-CN" sz="1800" b="1" kern="0" dirty="0">
                          <a:solidFill>
                            <a:srgbClr val="002060"/>
                          </a:solidFill>
                          <a:latin typeface="黑体" pitchFamily="49" charset="-122"/>
                          <a:ea typeface="黑体" pitchFamily="49" charset="-122"/>
                          <a:cs typeface="Times New Roman"/>
                        </a:rPr>
                        <a:t>描绘组织的价值观</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3.</a:t>
                      </a:r>
                      <a:r>
                        <a:rPr lang="zh-CN" sz="1800" b="1" kern="0" dirty="0">
                          <a:solidFill>
                            <a:srgbClr val="002060"/>
                          </a:solidFill>
                          <a:latin typeface="黑体" pitchFamily="49" charset="-122"/>
                          <a:ea typeface="黑体" pitchFamily="49" charset="-122"/>
                          <a:cs typeface="Times New Roman"/>
                        </a:rPr>
                        <a:t>设计战略地图</a:t>
                      </a:r>
                      <a:r>
                        <a:rPr lang="en-US" altLang="zh-CN" sz="1800" b="1" kern="100" baseline="0" dirty="0">
                          <a:solidFill>
                            <a:srgbClr val="002060"/>
                          </a:solidFill>
                          <a:latin typeface="黑体" pitchFamily="49" charset="-122"/>
                          <a:ea typeface="黑体" pitchFamily="49" charset="-122"/>
                          <a:cs typeface="Times New Roman"/>
                        </a:rPr>
                        <a:t>                            </a:t>
                      </a:r>
                      <a:r>
                        <a:rPr lang="en-US" sz="1800" b="1" kern="0" dirty="0">
                          <a:solidFill>
                            <a:srgbClr val="002060"/>
                          </a:solidFill>
                          <a:latin typeface="黑体" pitchFamily="49" charset="-122"/>
                          <a:ea typeface="黑体" pitchFamily="49" charset="-122"/>
                          <a:cs typeface="Times New Roman"/>
                        </a:rPr>
                        <a:t>4.</a:t>
                      </a:r>
                      <a:r>
                        <a:rPr lang="zh-CN" sz="1800" b="1" kern="0" dirty="0">
                          <a:solidFill>
                            <a:srgbClr val="002060"/>
                          </a:solidFill>
                          <a:latin typeface="黑体" pitchFamily="49" charset="-122"/>
                          <a:ea typeface="黑体" pitchFamily="49" charset="-122"/>
                          <a:cs typeface="Times New Roman"/>
                        </a:rPr>
                        <a:t>确定组织战略所要求的各项组织成果</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5.</a:t>
                      </a:r>
                      <a:r>
                        <a:rPr lang="zh-CN" sz="1800" b="1" kern="0" dirty="0">
                          <a:solidFill>
                            <a:srgbClr val="002060"/>
                          </a:solidFill>
                          <a:latin typeface="黑体" pitchFamily="49" charset="-122"/>
                          <a:ea typeface="黑体" pitchFamily="49" charset="-122"/>
                          <a:cs typeface="Times New Roman"/>
                        </a:rPr>
                        <a:t>确定组织需要的员工胜任素质和行为</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6.</a:t>
                      </a:r>
                      <a:r>
                        <a:rPr lang="zh-CN" sz="1800" b="1" kern="0" dirty="0">
                          <a:solidFill>
                            <a:srgbClr val="002060"/>
                          </a:solidFill>
                          <a:latin typeface="黑体" pitchFamily="49" charset="-122"/>
                          <a:ea typeface="黑体" pitchFamily="49" charset="-122"/>
                          <a:cs typeface="Times New Roman"/>
                        </a:rPr>
                        <a:t>明确需要实施的人力资源管理系统、政策以及活动</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7.</a:t>
                      </a:r>
                      <a:r>
                        <a:rPr lang="zh-CN" sz="1800" b="1" kern="0" dirty="0">
                          <a:solidFill>
                            <a:srgbClr val="002060"/>
                          </a:solidFill>
                          <a:latin typeface="黑体" pitchFamily="49" charset="-122"/>
                          <a:ea typeface="黑体" pitchFamily="49" charset="-122"/>
                          <a:cs typeface="Times New Roman"/>
                        </a:rPr>
                        <a:t>制作人力资源记分卡</a:t>
                      </a:r>
                      <a:endParaRPr 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2060"/>
                          </a:solidFill>
                          <a:latin typeface="黑体" pitchFamily="49" charset="-122"/>
                          <a:ea typeface="黑体" pitchFamily="49" charset="-122"/>
                          <a:cs typeface="Times New Roman"/>
                        </a:rPr>
                        <a:t>8.</a:t>
                      </a:r>
                      <a:r>
                        <a:rPr lang="zh-CN" sz="1800" b="1" kern="0" dirty="0">
                          <a:solidFill>
                            <a:srgbClr val="002060"/>
                          </a:solidFill>
                          <a:latin typeface="黑体" pitchFamily="49" charset="-122"/>
                          <a:ea typeface="黑体" pitchFamily="49" charset="-122"/>
                          <a:cs typeface="Times New Roman"/>
                        </a:rPr>
                        <a:t>通过数字仪表盘进行监控</a:t>
                      </a:r>
                      <a:endParaRPr lang="zh-CN" sz="1800" b="1" kern="100" dirty="0">
                        <a:solidFill>
                          <a:srgbClr val="002060"/>
                        </a:solidFill>
                        <a:latin typeface="黑体" pitchFamily="49" charset="-122"/>
                        <a:ea typeface="黑体" pitchFamily="49" charset="-122"/>
                        <a:cs typeface="Times New Roman"/>
                      </a:endParaRPr>
                    </a:p>
                  </a:txBody>
                  <a:tcPr marL="52779" marR="527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221DBCC6-8CD5-4AFB-8378-34C8D0387F40}"/>
              </a:ext>
            </a:extLst>
          </p:cNvPr>
          <p:cNvSpPr/>
          <p:nvPr/>
        </p:nvSpPr>
        <p:spPr>
          <a:xfrm>
            <a:off x="820586" y="469582"/>
            <a:ext cx="4251485" cy="507831"/>
          </a:xfrm>
          <a:prstGeom prst="rect">
            <a:avLst/>
          </a:prstGeom>
        </p:spPr>
        <p:txBody>
          <a:bodyPr wrap="none">
            <a:spAutoFit/>
          </a:bodyPr>
          <a:lstStyle/>
          <a:p>
            <a:pPr>
              <a:lnSpc>
                <a:spcPct val="150000"/>
              </a:lnSpc>
            </a:pPr>
            <a:r>
              <a:rPr lang="zh-CN" altLang="en-US"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第二节</a:t>
            </a:r>
            <a:r>
              <a:rPr lang="en-US" altLang="zh-CN"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b="1" kern="100" dirty="0">
                <a:solidFill>
                  <a:srgbClr val="002060"/>
                </a:solidFill>
                <a:latin typeface="Times New Roman" panose="02020603050405020304" pitchFamily="18" charset="0"/>
                <a:ea typeface="宋体" panose="02010600030101010101" pitchFamily="2" charset="-122"/>
                <a:cs typeface="Times New Roman" panose="02020603050405020304" pitchFamily="18" charset="0"/>
              </a:rPr>
              <a:t> 战略性人力资源管理的具体内容</a:t>
            </a:r>
            <a:endParaRPr lang="zh-CN" altLang="zh-CN"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6145" name="Rectangle 1"/>
          <p:cNvSpPr>
            <a:spLocks noChangeArrowheads="1"/>
          </p:cNvSpPr>
          <p:nvPr/>
        </p:nvSpPr>
        <p:spPr bwMode="auto">
          <a:xfrm>
            <a:off x="692150" y="929243"/>
            <a:ext cx="460254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6.</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人力资源战略及其与组织发展战略的匹配</a:t>
            </a:r>
            <a:endParaRPr kumimoji="0" lang="zh-CN" altLang="en-US" b="0"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4" name="表格 13"/>
          <p:cNvGraphicFramePr>
            <a:graphicFrameLocks noGrp="1"/>
          </p:cNvGraphicFramePr>
          <p:nvPr>
            <p:extLst>
              <p:ext uri="{D42A27DB-BD31-4B8C-83A1-F6EECF244321}">
                <p14:modId xmlns:p14="http://schemas.microsoft.com/office/powerpoint/2010/main" val="854753286"/>
              </p:ext>
            </p:extLst>
          </p:nvPr>
        </p:nvGraphicFramePr>
        <p:xfrm>
          <a:off x="521395" y="1391918"/>
          <a:ext cx="11406901" cy="5005054"/>
        </p:xfrm>
        <a:graphic>
          <a:graphicData uri="http://schemas.openxmlformats.org/drawingml/2006/table">
            <a:tbl>
              <a:tblPr/>
              <a:tblGrid>
                <a:gridCol w="1656586">
                  <a:extLst>
                    <a:ext uri="{9D8B030D-6E8A-4147-A177-3AD203B41FA5}">
                      <a16:colId xmlns:a16="http://schemas.microsoft.com/office/drawing/2014/main" val="20000"/>
                    </a:ext>
                  </a:extLst>
                </a:gridCol>
                <a:gridCol w="9750315">
                  <a:extLst>
                    <a:ext uri="{9D8B030D-6E8A-4147-A177-3AD203B41FA5}">
                      <a16:colId xmlns:a16="http://schemas.microsoft.com/office/drawing/2014/main" val="20001"/>
                    </a:ext>
                  </a:extLst>
                </a:gridCol>
              </a:tblGrid>
              <a:tr h="852209">
                <a:tc>
                  <a:txBody>
                    <a:bodyPr/>
                    <a:lstStyle/>
                    <a:p>
                      <a:pPr algn="just">
                        <a:lnSpc>
                          <a:spcPct val="150000"/>
                        </a:lnSpc>
                        <a:spcAft>
                          <a:spcPts val="0"/>
                        </a:spcAft>
                      </a:pPr>
                      <a:r>
                        <a:rPr lang="zh-CN" sz="1800" b="1" kern="100" dirty="0">
                          <a:solidFill>
                            <a:srgbClr val="000080"/>
                          </a:solidFill>
                          <a:latin typeface="黑体" pitchFamily="49" charset="-122"/>
                          <a:ea typeface="黑体" pitchFamily="49" charset="-122"/>
                          <a:cs typeface="Times New Roman"/>
                        </a:rPr>
                        <a:t>组织的总体战略分为两个层次</a:t>
                      </a:r>
                      <a:endParaRPr lang="zh-CN" sz="1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a:solidFill>
                            <a:srgbClr val="000080"/>
                          </a:solidFill>
                          <a:latin typeface="黑体" pitchFamily="49" charset="-122"/>
                          <a:ea typeface="黑体" pitchFamily="49" charset="-122"/>
                          <a:cs typeface="Times New Roman"/>
                        </a:rPr>
                        <a:t>1.</a:t>
                      </a:r>
                      <a:r>
                        <a:rPr lang="zh-CN" sz="1800" b="1" kern="0">
                          <a:solidFill>
                            <a:srgbClr val="000080"/>
                          </a:solidFill>
                          <a:latin typeface="黑体" pitchFamily="49" charset="-122"/>
                          <a:ea typeface="黑体" pitchFamily="49" charset="-122"/>
                          <a:cs typeface="Times New Roman"/>
                        </a:rPr>
                        <a:t>组织的发展战略或组织战略</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0">
                          <a:solidFill>
                            <a:srgbClr val="000080"/>
                          </a:solidFill>
                          <a:latin typeface="黑体" pitchFamily="49" charset="-122"/>
                          <a:ea typeface="黑体" pitchFamily="49" charset="-122"/>
                          <a:cs typeface="Times New Roman"/>
                        </a:rPr>
                        <a:t>2.</a:t>
                      </a:r>
                      <a:r>
                        <a:rPr lang="zh-CN" sz="1800" b="1" kern="0">
                          <a:solidFill>
                            <a:srgbClr val="000080"/>
                          </a:solidFill>
                          <a:latin typeface="黑体" pitchFamily="49" charset="-122"/>
                          <a:ea typeface="黑体" pitchFamily="49" charset="-122"/>
                          <a:cs typeface="Times New Roman"/>
                        </a:rPr>
                        <a:t>组织的经营战略或竞争战略</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56626">
                <a:tc>
                  <a:txBody>
                    <a:bodyPr/>
                    <a:lstStyle/>
                    <a:p>
                      <a:pPr algn="just">
                        <a:lnSpc>
                          <a:spcPct val="150000"/>
                        </a:lnSpc>
                        <a:spcAft>
                          <a:spcPts val="0"/>
                        </a:spcAft>
                      </a:pPr>
                      <a:r>
                        <a:rPr lang="zh-CN" sz="1800" b="1" kern="0">
                          <a:solidFill>
                            <a:srgbClr val="000080"/>
                          </a:solidFill>
                          <a:latin typeface="黑体" pitchFamily="49" charset="-122"/>
                          <a:ea typeface="黑体" pitchFamily="49" charset="-122"/>
                          <a:cs typeface="Times New Roman"/>
                        </a:rPr>
                        <a:t>组织战略</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a:solidFill>
                            <a:srgbClr val="000080"/>
                          </a:solidFill>
                          <a:latin typeface="黑体" pitchFamily="49" charset="-122"/>
                          <a:ea typeface="黑体" pitchFamily="49" charset="-122"/>
                          <a:cs typeface="Times New Roman"/>
                        </a:rPr>
                        <a:t>1.</a:t>
                      </a:r>
                      <a:r>
                        <a:rPr lang="zh-CN" sz="1800" b="1" kern="0">
                          <a:solidFill>
                            <a:srgbClr val="000080"/>
                          </a:solidFill>
                          <a:latin typeface="黑体" pitchFamily="49" charset="-122"/>
                          <a:ea typeface="黑体" pitchFamily="49" charset="-122"/>
                          <a:cs typeface="Times New Roman"/>
                        </a:rPr>
                        <a:t>成长战略：关注市场开发、产品开发、创新以及合并等内容的战略，可以分为内部成长战略（补充组织成长和发展过程所需要的各类人才）和外部成长战略（如何重新合理配置人力资源）</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0">
                          <a:solidFill>
                            <a:srgbClr val="000080"/>
                          </a:solidFill>
                          <a:latin typeface="黑体" pitchFamily="49" charset="-122"/>
                          <a:ea typeface="黑体" pitchFamily="49" charset="-122"/>
                          <a:cs typeface="Times New Roman"/>
                        </a:rPr>
                        <a:t>2.</a:t>
                      </a:r>
                      <a:r>
                        <a:rPr lang="zh-CN" sz="1800" b="1" kern="0">
                          <a:solidFill>
                            <a:srgbClr val="000080"/>
                          </a:solidFill>
                          <a:latin typeface="黑体" pitchFamily="49" charset="-122"/>
                          <a:ea typeface="黑体" pitchFamily="49" charset="-122"/>
                          <a:cs typeface="Times New Roman"/>
                        </a:rPr>
                        <a:t>稳定战略：强调市场份额或运营成本的战略。稳定员工队伍</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0">
                          <a:solidFill>
                            <a:srgbClr val="000080"/>
                          </a:solidFill>
                          <a:latin typeface="黑体" pitchFamily="49" charset="-122"/>
                          <a:ea typeface="黑体" pitchFamily="49" charset="-122"/>
                          <a:cs typeface="Times New Roman"/>
                        </a:rPr>
                        <a:t>3.</a:t>
                      </a:r>
                      <a:r>
                        <a:rPr lang="zh-CN" sz="1800" b="1" kern="0">
                          <a:solidFill>
                            <a:srgbClr val="000080"/>
                          </a:solidFill>
                          <a:latin typeface="黑体" pitchFamily="49" charset="-122"/>
                          <a:ea typeface="黑体" pitchFamily="49" charset="-122"/>
                          <a:cs typeface="Times New Roman"/>
                        </a:rPr>
                        <a:t>收缩战略：由于面临严重的经济困难因而想要缩小一部分经营业务的组织采用，又被称为精简战略。裁员、剥离、清算</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78313">
                <a:tc>
                  <a:txBody>
                    <a:bodyPr/>
                    <a:lstStyle/>
                    <a:p>
                      <a:pPr algn="just">
                        <a:lnSpc>
                          <a:spcPct val="150000"/>
                        </a:lnSpc>
                        <a:spcAft>
                          <a:spcPts val="0"/>
                        </a:spcAft>
                      </a:pPr>
                      <a:r>
                        <a:rPr lang="zh-CN" sz="1800" b="1" kern="0">
                          <a:solidFill>
                            <a:srgbClr val="000080"/>
                          </a:solidFill>
                          <a:latin typeface="黑体" pitchFamily="49" charset="-122"/>
                          <a:ea typeface="黑体" pitchFamily="49" charset="-122"/>
                          <a:cs typeface="Times New Roman"/>
                        </a:rPr>
                        <a:t>竞争战略</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0" dirty="0">
                          <a:solidFill>
                            <a:srgbClr val="000080"/>
                          </a:solidFill>
                          <a:latin typeface="黑体" pitchFamily="49" charset="-122"/>
                          <a:ea typeface="黑体" pitchFamily="49" charset="-122"/>
                          <a:cs typeface="Times New Roman"/>
                        </a:rPr>
                        <a:t>1.</a:t>
                      </a:r>
                      <a:r>
                        <a:rPr lang="zh-CN" altLang="en-US" sz="1800" b="1" kern="0" dirty="0">
                          <a:solidFill>
                            <a:srgbClr val="000080"/>
                          </a:solidFill>
                          <a:latin typeface="黑体" pitchFamily="49" charset="-122"/>
                          <a:ea typeface="黑体" pitchFamily="49" charset="-122"/>
                          <a:cs typeface="Times New Roman"/>
                        </a:rPr>
                        <a:t>差异化</a:t>
                      </a:r>
                      <a:r>
                        <a:rPr lang="zh-CN" sz="1800" b="1" kern="0" dirty="0">
                          <a:solidFill>
                            <a:srgbClr val="000080"/>
                          </a:solidFill>
                          <a:latin typeface="黑体" pitchFamily="49" charset="-122"/>
                          <a:ea typeface="黑体" pitchFamily="49" charset="-122"/>
                          <a:cs typeface="Times New Roman"/>
                        </a:rPr>
                        <a:t>战略：以产品的创新以及产品生命周期的缩短为导向的竞争战略。</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0080"/>
                          </a:solidFill>
                          <a:latin typeface="黑体" pitchFamily="49" charset="-122"/>
                          <a:ea typeface="黑体" pitchFamily="49" charset="-122"/>
                          <a:cs typeface="Times New Roman"/>
                        </a:rPr>
                        <a:t>2.</a:t>
                      </a:r>
                      <a:r>
                        <a:rPr lang="zh-CN" sz="1800" b="1" kern="0" dirty="0">
                          <a:solidFill>
                            <a:srgbClr val="000080"/>
                          </a:solidFill>
                          <a:latin typeface="黑体" pitchFamily="49" charset="-122"/>
                          <a:ea typeface="黑体" pitchFamily="49" charset="-122"/>
                          <a:cs typeface="Times New Roman"/>
                        </a:rPr>
                        <a:t>成本领先战略：</a:t>
                      </a:r>
                      <a:r>
                        <a:rPr lang="zh-CN" altLang="en-US" sz="1800" b="1" kern="0" dirty="0">
                          <a:solidFill>
                            <a:srgbClr val="000080"/>
                          </a:solidFill>
                          <a:latin typeface="黑体" pitchFamily="49" charset="-122"/>
                          <a:ea typeface="黑体" pitchFamily="49" charset="-122"/>
                          <a:cs typeface="Times New Roman"/>
                        </a:rPr>
                        <a:t>成本领袖</a:t>
                      </a:r>
                      <a:r>
                        <a:rPr lang="zh-CN" sz="1800" b="1" kern="0" dirty="0">
                          <a:solidFill>
                            <a:srgbClr val="000080"/>
                          </a:solidFill>
                          <a:latin typeface="黑体" pitchFamily="49" charset="-122"/>
                          <a:ea typeface="黑体" pitchFamily="49" charset="-122"/>
                          <a:cs typeface="Times New Roman"/>
                        </a:rPr>
                        <a:t>战略，组织以低于竞争对手的价格向客户提供产品的一种竞争战略。</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0" dirty="0">
                          <a:solidFill>
                            <a:srgbClr val="000080"/>
                          </a:solidFill>
                          <a:latin typeface="黑体" pitchFamily="49" charset="-122"/>
                          <a:ea typeface="黑体" pitchFamily="49" charset="-122"/>
                          <a:cs typeface="Times New Roman"/>
                        </a:rPr>
                        <a:t>3.</a:t>
                      </a:r>
                      <a:r>
                        <a:rPr lang="zh-CN" altLang="en-US" sz="1800" b="1" kern="0" dirty="0">
                          <a:solidFill>
                            <a:srgbClr val="000080"/>
                          </a:solidFill>
                          <a:latin typeface="黑体" pitchFamily="49" charset="-122"/>
                          <a:ea typeface="黑体" pitchFamily="49" charset="-122"/>
                          <a:cs typeface="Times New Roman"/>
                        </a:rPr>
                        <a:t>市场集中</a:t>
                      </a:r>
                      <a:r>
                        <a:rPr lang="zh-CN" sz="1800" b="1" kern="0" dirty="0">
                          <a:solidFill>
                            <a:srgbClr val="000080"/>
                          </a:solidFill>
                          <a:latin typeface="黑体" pitchFamily="49" charset="-122"/>
                          <a:ea typeface="黑体" pitchFamily="49" charset="-122"/>
                          <a:cs typeface="Times New Roman"/>
                        </a:rPr>
                        <a:t>战略：以提高客户服务质量、服务效率、服务速度等来赢得竞争优势的战略。</a:t>
                      </a:r>
                      <a:endParaRPr lang="zh-CN" sz="1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14344" y="653534"/>
            <a:ext cx="4301177" cy="369332"/>
          </a:xfrm>
          <a:prstGeom prst="rect">
            <a:avLst/>
          </a:prstGeom>
        </p:spPr>
        <p:txBody>
          <a:bodyPr wrap="none">
            <a:spAutoFit/>
          </a:bodyPr>
          <a:lstStyle/>
          <a:p>
            <a:r>
              <a:rPr lang="en-US" altLang="zh-CN" b="1" u="sng" dirty="0">
                <a:solidFill>
                  <a:srgbClr val="990000"/>
                </a:solidFill>
              </a:rPr>
              <a:t>7.</a:t>
            </a:r>
            <a:r>
              <a:rPr lang="zh-CN" altLang="zh-CN" b="1" u="sng" dirty="0">
                <a:solidFill>
                  <a:srgbClr val="990000"/>
                </a:solidFill>
              </a:rPr>
              <a:t>人力资源战略与人力资源管理实践选择</a:t>
            </a:r>
            <a:endParaRPr lang="zh-CN" altLang="en-US" dirty="0">
              <a:solidFill>
                <a:srgbClr val="990000"/>
              </a:solidFill>
            </a:endParaRPr>
          </a:p>
        </p:txBody>
      </p:sp>
      <p:graphicFrame>
        <p:nvGraphicFramePr>
          <p:cNvPr id="10" name="表格 9"/>
          <p:cNvGraphicFramePr>
            <a:graphicFrameLocks noGrp="1"/>
          </p:cNvGraphicFramePr>
          <p:nvPr/>
        </p:nvGraphicFramePr>
        <p:xfrm>
          <a:off x="811742" y="1298575"/>
          <a:ext cx="10568516" cy="4551810"/>
        </p:xfrm>
        <a:graphic>
          <a:graphicData uri="http://schemas.openxmlformats.org/drawingml/2006/table">
            <a:tbl>
              <a:tblPr/>
              <a:tblGrid>
                <a:gridCol w="2914437">
                  <a:extLst>
                    <a:ext uri="{9D8B030D-6E8A-4147-A177-3AD203B41FA5}">
                      <a16:colId xmlns:a16="http://schemas.microsoft.com/office/drawing/2014/main" val="20000"/>
                    </a:ext>
                  </a:extLst>
                </a:gridCol>
                <a:gridCol w="7654079">
                  <a:extLst>
                    <a:ext uri="{9D8B030D-6E8A-4147-A177-3AD203B41FA5}">
                      <a16:colId xmlns:a16="http://schemas.microsoft.com/office/drawing/2014/main" val="20001"/>
                    </a:ext>
                  </a:extLst>
                </a:gridCol>
              </a:tblGrid>
              <a:tr h="234315">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1.</a:t>
                      </a:r>
                      <a:r>
                        <a:rPr lang="zh-CN" sz="1800" b="1" kern="100">
                          <a:solidFill>
                            <a:srgbClr val="000080"/>
                          </a:solidFill>
                          <a:latin typeface="黑体" pitchFamily="49" charset="-122"/>
                          <a:ea typeface="黑体" pitchFamily="49" charset="-122"/>
                          <a:cs typeface="Times New Roman"/>
                        </a:rPr>
                        <a:t>职位分析与职位设计</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职位分析是获取关于职位的各种详细信息的过程。</a:t>
                      </a:r>
                      <a:endParaRPr lang="zh-CN" sz="1800" b="1" kern="100">
                        <a:latin typeface="黑体" pitchFamily="49" charset="-122"/>
                        <a:ea typeface="黑体" pitchFamily="49" charset="-122"/>
                        <a:cs typeface="Times New Roman"/>
                      </a:endParaRPr>
                    </a:p>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职位设计要决定应当将哪些各种任务划归到某一特定职位</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3200">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2.</a:t>
                      </a:r>
                      <a:r>
                        <a:rPr lang="zh-CN" sz="1800" b="1" kern="100">
                          <a:solidFill>
                            <a:srgbClr val="000080"/>
                          </a:solidFill>
                          <a:latin typeface="黑体" pitchFamily="49" charset="-122"/>
                          <a:ea typeface="黑体" pitchFamily="49" charset="-122"/>
                          <a:cs typeface="Times New Roman"/>
                        </a:rPr>
                        <a:t>招募与甄选</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招募是组织为了完成潜在的员工雇员任务而对求职者进行搜寻的过程。</a:t>
                      </a:r>
                      <a:endParaRPr lang="zh-CN" sz="1800" b="1" kern="100">
                        <a:latin typeface="黑体" pitchFamily="49" charset="-122"/>
                        <a:ea typeface="黑体" pitchFamily="49" charset="-122"/>
                        <a:cs typeface="Times New Roman"/>
                      </a:endParaRPr>
                    </a:p>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甄选是指组织试图确认求职者是由具有某些特定的知识、技能、能力以及性格特征，从而能够帮助组织达成目标的过程</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4790">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3.</a:t>
                      </a:r>
                      <a:r>
                        <a:rPr lang="zh-CN" sz="1800" b="1" kern="100">
                          <a:solidFill>
                            <a:srgbClr val="000080"/>
                          </a:solidFill>
                          <a:latin typeface="黑体" pitchFamily="49" charset="-122"/>
                          <a:ea typeface="黑体" pitchFamily="49" charset="-122"/>
                          <a:cs typeface="Times New Roman"/>
                        </a:rPr>
                        <a:t>培训与开发</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使员工获得大量的技能，以适应当前以及未来的工作需要。</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2250">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4.</a:t>
                      </a:r>
                      <a:r>
                        <a:rPr lang="zh-CN" sz="1800" b="1" kern="100">
                          <a:solidFill>
                            <a:srgbClr val="000080"/>
                          </a:solidFill>
                          <a:latin typeface="黑体" pitchFamily="49" charset="-122"/>
                          <a:ea typeface="黑体" pitchFamily="49" charset="-122"/>
                          <a:cs typeface="Times New Roman"/>
                        </a:rPr>
                        <a:t>绩效管理</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确保每一位员工的工作活动及其结果都与组织的目标保持一致的手段。</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250">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5.</a:t>
                      </a:r>
                      <a:r>
                        <a:rPr lang="zh-CN" sz="1800" b="1" kern="100">
                          <a:solidFill>
                            <a:srgbClr val="000080"/>
                          </a:solidFill>
                          <a:latin typeface="黑体" pitchFamily="49" charset="-122"/>
                          <a:ea typeface="黑体" pitchFamily="49" charset="-122"/>
                          <a:cs typeface="Times New Roman"/>
                        </a:rPr>
                        <a:t>薪资结构、奖金与福利</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1.</a:t>
                      </a:r>
                      <a:r>
                        <a:rPr lang="zh-CN" sz="1800" b="1" kern="100">
                          <a:solidFill>
                            <a:srgbClr val="000080"/>
                          </a:solidFill>
                          <a:latin typeface="黑体" pitchFamily="49" charset="-122"/>
                          <a:ea typeface="黑体" pitchFamily="49" charset="-122"/>
                          <a:cs typeface="Times New Roman"/>
                        </a:rPr>
                        <a:t>支付比竞争对手更高水平的薪酬福利的做法，通常能够确保组织吸引和留住高质量的员工，但会使人工成本增加</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2.</a:t>
                      </a:r>
                      <a:r>
                        <a:rPr lang="zh-CN" sz="1800" b="1" kern="100">
                          <a:solidFill>
                            <a:srgbClr val="000080"/>
                          </a:solidFill>
                          <a:latin typeface="黑体" pitchFamily="49" charset="-122"/>
                          <a:ea typeface="黑体" pitchFamily="49" charset="-122"/>
                          <a:cs typeface="Times New Roman"/>
                        </a:rPr>
                        <a:t>通过把薪资与绩效紧密挂钩的做法，可以诱导员工去完成某些特定的活动以及达到特定的绩效水平。</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250">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6.</a:t>
                      </a:r>
                      <a:r>
                        <a:rPr lang="zh-CN" sz="1800" b="1" kern="100">
                          <a:solidFill>
                            <a:srgbClr val="000080"/>
                          </a:solidFill>
                          <a:latin typeface="黑体" pitchFamily="49" charset="-122"/>
                          <a:ea typeface="黑体" pitchFamily="49" charset="-122"/>
                          <a:cs typeface="Times New Roman"/>
                        </a:rPr>
                        <a:t>劳动关系与员工关系</a:t>
                      </a:r>
                      <a:endParaRPr lang="zh-CN" sz="1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dirty="0">
                          <a:solidFill>
                            <a:srgbClr val="000080"/>
                          </a:solidFill>
                          <a:latin typeface="黑体" pitchFamily="49" charset="-122"/>
                          <a:ea typeface="黑体" pitchFamily="49" charset="-122"/>
                          <a:cs typeface="Times New Roman"/>
                        </a:rPr>
                        <a:t>组织与员工打交道的总体方式会对其获取竞争优势的潜力产生重要的影响。</a:t>
                      </a:r>
                      <a:endParaRPr lang="zh-CN" sz="1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049" name="Rectangle 1"/>
          <p:cNvSpPr>
            <a:spLocks noChangeArrowheads="1"/>
          </p:cNvSpPr>
          <p:nvPr/>
        </p:nvSpPr>
        <p:spPr bwMode="auto">
          <a:xfrm>
            <a:off x="931333" y="653534"/>
            <a:ext cx="320792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8.</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高绩效工作系统与人才管理</a:t>
            </a:r>
            <a:endParaRPr kumimoji="0" lang="zh-CN" altLang="en-US" b="1"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2970059943"/>
              </p:ext>
            </p:extLst>
          </p:nvPr>
        </p:nvGraphicFramePr>
        <p:xfrm>
          <a:off x="692150" y="1298575"/>
          <a:ext cx="10837863" cy="4333305"/>
        </p:xfrm>
        <a:graphic>
          <a:graphicData uri="http://schemas.openxmlformats.org/drawingml/2006/table">
            <a:tbl>
              <a:tblPr/>
              <a:tblGrid>
                <a:gridCol w="1795843">
                  <a:extLst>
                    <a:ext uri="{9D8B030D-6E8A-4147-A177-3AD203B41FA5}">
                      <a16:colId xmlns:a16="http://schemas.microsoft.com/office/drawing/2014/main" val="20000"/>
                    </a:ext>
                  </a:extLst>
                </a:gridCol>
                <a:gridCol w="1830007">
                  <a:extLst>
                    <a:ext uri="{9D8B030D-6E8A-4147-A177-3AD203B41FA5}">
                      <a16:colId xmlns:a16="http://schemas.microsoft.com/office/drawing/2014/main" val="20001"/>
                    </a:ext>
                  </a:extLst>
                </a:gridCol>
                <a:gridCol w="7212013">
                  <a:extLst>
                    <a:ext uri="{9D8B030D-6E8A-4147-A177-3AD203B41FA5}">
                      <a16:colId xmlns:a16="http://schemas.microsoft.com/office/drawing/2014/main" val="20002"/>
                    </a:ext>
                  </a:extLst>
                </a:gridCol>
              </a:tblGrid>
              <a:tr h="903111">
                <a:tc>
                  <a:txBody>
                    <a:bodyPr/>
                    <a:lstStyle/>
                    <a:p>
                      <a:pPr algn="just">
                        <a:lnSpc>
                          <a:spcPct val="150000"/>
                        </a:lnSpc>
                        <a:spcAft>
                          <a:spcPts val="0"/>
                        </a:spcAft>
                      </a:pPr>
                      <a:r>
                        <a:rPr lang="zh-CN" sz="1800" b="1" kern="100" dirty="0">
                          <a:solidFill>
                            <a:srgbClr val="000080"/>
                          </a:solidFill>
                          <a:latin typeface="黑体" pitchFamily="49" charset="-122"/>
                          <a:ea typeface="黑体" pitchFamily="49" charset="-122"/>
                          <a:cs typeface="Times New Roman"/>
                        </a:rPr>
                        <a:t>高绩效工作系统</a:t>
                      </a:r>
                      <a:endParaRPr lang="zh-CN" sz="1800" b="1" kern="100" dirty="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1.</a:t>
                      </a:r>
                      <a:r>
                        <a:rPr lang="zh-CN" sz="1800" b="1" kern="100">
                          <a:solidFill>
                            <a:srgbClr val="000080"/>
                          </a:solidFill>
                          <a:latin typeface="黑体" pitchFamily="49" charset="-122"/>
                          <a:ea typeface="黑体" pitchFamily="49" charset="-122"/>
                          <a:cs typeface="Times New Roman"/>
                        </a:rPr>
                        <a:t>将高绩效工作系统界定为能够提升组织有效性，从而能够帮助组织成为高绩效组织的一整套人力资源管理政策和实践。</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2.</a:t>
                      </a:r>
                      <a:r>
                        <a:rPr lang="zh-CN" sz="1800" b="1" kern="100">
                          <a:solidFill>
                            <a:srgbClr val="000080"/>
                          </a:solidFill>
                          <a:latin typeface="黑体" pitchFamily="49" charset="-122"/>
                          <a:ea typeface="黑体" pitchFamily="49" charset="-122"/>
                          <a:cs typeface="Times New Roman"/>
                        </a:rPr>
                        <a:t>在实现组织目标的过程中，能够确保组织充分利用各种资源，抓住各种机会的人员、技术以及组织结构的正确组合。</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451556">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学习型组织的关键特征</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1.</a:t>
                      </a:r>
                      <a:r>
                        <a:rPr lang="zh-CN" sz="1800" b="1" kern="100" dirty="0">
                          <a:solidFill>
                            <a:srgbClr val="000080"/>
                          </a:solidFill>
                          <a:latin typeface="黑体" pitchFamily="49" charset="-122"/>
                          <a:ea typeface="黑体" pitchFamily="49" charset="-122"/>
                          <a:cs typeface="Times New Roman"/>
                        </a:rPr>
                        <a:t>致力于持续学习；</a:t>
                      </a:r>
                      <a:r>
                        <a:rPr lang="en-US" sz="1800" b="1" kern="100" dirty="0">
                          <a:solidFill>
                            <a:srgbClr val="000080"/>
                          </a:solidFill>
                          <a:latin typeface="黑体" pitchFamily="49" charset="-122"/>
                          <a:ea typeface="黑体" pitchFamily="49" charset="-122"/>
                          <a:cs typeface="Times New Roman"/>
                        </a:rPr>
                        <a:t>2.</a:t>
                      </a:r>
                      <a:r>
                        <a:rPr lang="zh-CN" sz="1800" b="1" kern="100" dirty="0">
                          <a:solidFill>
                            <a:srgbClr val="000080"/>
                          </a:solidFill>
                          <a:latin typeface="黑体" pitchFamily="49" charset="-122"/>
                          <a:ea typeface="黑体" pitchFamily="49" charset="-122"/>
                          <a:cs typeface="Times New Roman"/>
                        </a:rPr>
                        <a:t>知识共享；</a:t>
                      </a:r>
                      <a:r>
                        <a:rPr lang="en-US" sz="1800" b="1" kern="100" dirty="0">
                          <a:solidFill>
                            <a:srgbClr val="000080"/>
                          </a:solidFill>
                          <a:latin typeface="黑体" pitchFamily="49" charset="-122"/>
                          <a:ea typeface="黑体" pitchFamily="49" charset="-122"/>
                          <a:cs typeface="Times New Roman"/>
                        </a:rPr>
                        <a:t>3.</a:t>
                      </a:r>
                      <a:r>
                        <a:rPr lang="zh-CN" sz="1800" b="1" kern="100" dirty="0">
                          <a:solidFill>
                            <a:srgbClr val="000080"/>
                          </a:solidFill>
                          <a:latin typeface="黑体" pitchFamily="49" charset="-122"/>
                          <a:ea typeface="黑体" pitchFamily="49" charset="-122"/>
                          <a:cs typeface="Times New Roman"/>
                        </a:rPr>
                        <a:t>普遍采用批判性和系统性的思维方式；</a:t>
                      </a:r>
                      <a:endParaRPr lang="en-US" altLang="zh-CN" sz="1800" b="1" kern="100" dirty="0">
                        <a:solidFill>
                          <a:srgbClr val="000080"/>
                        </a:solidFill>
                        <a:latin typeface="黑体" pitchFamily="49" charset="-122"/>
                        <a:ea typeface="黑体" pitchFamily="49" charset="-122"/>
                        <a:cs typeface="Times New Roman"/>
                      </a:endParaRPr>
                    </a:p>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4.</a:t>
                      </a:r>
                      <a:r>
                        <a:rPr lang="zh-CN" sz="1800" b="1" kern="100" dirty="0">
                          <a:solidFill>
                            <a:srgbClr val="000080"/>
                          </a:solidFill>
                          <a:latin typeface="黑体" pitchFamily="49" charset="-122"/>
                          <a:ea typeface="黑体" pitchFamily="49" charset="-122"/>
                          <a:cs typeface="Times New Roman"/>
                        </a:rPr>
                        <a:t>具有一种学习文化；</a:t>
                      </a:r>
                      <a:r>
                        <a:rPr lang="en-US" sz="1800" b="1" kern="100" dirty="0">
                          <a:solidFill>
                            <a:srgbClr val="000080"/>
                          </a:solidFill>
                          <a:latin typeface="黑体" pitchFamily="49" charset="-122"/>
                          <a:ea typeface="黑体" pitchFamily="49" charset="-122"/>
                          <a:cs typeface="Times New Roman"/>
                        </a:rPr>
                        <a:t>5.</a:t>
                      </a:r>
                      <a:r>
                        <a:rPr lang="zh-CN" sz="1800" b="1" kern="100" dirty="0">
                          <a:solidFill>
                            <a:srgbClr val="000080"/>
                          </a:solidFill>
                          <a:latin typeface="黑体" pitchFamily="49" charset="-122"/>
                          <a:ea typeface="黑体" pitchFamily="49" charset="-122"/>
                          <a:cs typeface="Times New Roman"/>
                        </a:rPr>
                        <a:t>重视员工</a:t>
                      </a:r>
                      <a:endParaRPr lang="zh-CN" sz="1800" b="1" kern="100" dirty="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1"/>
                  </a:ext>
                </a:extLst>
              </a:tr>
              <a:tr h="1580444">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人才管理</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人才管理的内涵</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1.</a:t>
                      </a:r>
                      <a:r>
                        <a:rPr lang="zh-CN" sz="1800" b="1" kern="100" dirty="0">
                          <a:solidFill>
                            <a:srgbClr val="000080"/>
                          </a:solidFill>
                          <a:latin typeface="黑体" pitchFamily="49" charset="-122"/>
                          <a:ea typeface="黑体" pitchFamily="49" charset="-122"/>
                          <a:cs typeface="Times New Roman"/>
                        </a:rPr>
                        <a:t>指组织为吸引、留住、开发以及激励具有高技能的员工和管理者而采取的系统性的、有计划的战略措施；</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2.</a:t>
                      </a:r>
                      <a:r>
                        <a:rPr lang="zh-CN" sz="1800" b="1" kern="100" dirty="0">
                          <a:solidFill>
                            <a:srgbClr val="000080"/>
                          </a:solidFill>
                          <a:latin typeface="黑体" pitchFamily="49" charset="-122"/>
                          <a:ea typeface="黑体" pitchFamily="49" charset="-122"/>
                          <a:cs typeface="Times New Roman"/>
                        </a:rPr>
                        <a:t>更具整体性和延伸性的人力资源规划，其目的在于通过综合运用各种人力资源干预手段来强化组织能力，同时推动组织战略经营重点的</a:t>
                      </a:r>
                      <a:r>
                        <a:rPr lang="zh-CN" altLang="en-US" sz="1800" b="1" kern="100" dirty="0">
                          <a:solidFill>
                            <a:srgbClr val="000080"/>
                          </a:solidFill>
                          <a:latin typeface="黑体" pitchFamily="49" charset="-122"/>
                          <a:ea typeface="黑体" pitchFamily="49" charset="-122"/>
                          <a:cs typeface="Times New Roman"/>
                        </a:rPr>
                        <a:t>实现</a:t>
                      </a:r>
                      <a:r>
                        <a:rPr lang="zh-CN" sz="1800" b="1" kern="100" dirty="0">
                          <a:solidFill>
                            <a:srgbClr val="000080"/>
                          </a:solidFill>
                          <a:latin typeface="黑体" pitchFamily="49" charset="-122"/>
                          <a:ea typeface="黑体" pitchFamily="49" charset="-122"/>
                          <a:cs typeface="Times New Roman"/>
                        </a:rPr>
                        <a:t>。</a:t>
                      </a:r>
                      <a:endParaRPr lang="zh-CN" sz="1800" b="1" kern="100" dirty="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049" name="Rectangle 1"/>
          <p:cNvSpPr>
            <a:spLocks noChangeArrowheads="1"/>
          </p:cNvSpPr>
          <p:nvPr/>
        </p:nvSpPr>
        <p:spPr bwMode="auto">
          <a:xfrm>
            <a:off x="931333" y="653534"/>
            <a:ext cx="320792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8.</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高绩效工作系统与人才管理</a:t>
            </a:r>
            <a:endParaRPr kumimoji="0" lang="zh-CN" altLang="en-US" b="1"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0" name="表格 9"/>
          <p:cNvGraphicFramePr>
            <a:graphicFrameLocks noGrp="1"/>
          </p:cNvGraphicFramePr>
          <p:nvPr/>
        </p:nvGraphicFramePr>
        <p:xfrm>
          <a:off x="803275" y="1298575"/>
          <a:ext cx="10585450" cy="3163190"/>
        </p:xfrm>
        <a:graphic>
          <a:graphicData uri="http://schemas.openxmlformats.org/drawingml/2006/table">
            <a:tbl>
              <a:tblPr/>
              <a:tblGrid>
                <a:gridCol w="1754018">
                  <a:extLst>
                    <a:ext uri="{9D8B030D-6E8A-4147-A177-3AD203B41FA5}">
                      <a16:colId xmlns:a16="http://schemas.microsoft.com/office/drawing/2014/main" val="20000"/>
                    </a:ext>
                  </a:extLst>
                </a:gridCol>
                <a:gridCol w="2895496">
                  <a:extLst>
                    <a:ext uri="{9D8B030D-6E8A-4147-A177-3AD203B41FA5}">
                      <a16:colId xmlns:a16="http://schemas.microsoft.com/office/drawing/2014/main" val="20001"/>
                    </a:ext>
                  </a:extLst>
                </a:gridCol>
                <a:gridCol w="5935936">
                  <a:extLst>
                    <a:ext uri="{9D8B030D-6E8A-4147-A177-3AD203B41FA5}">
                      <a16:colId xmlns:a16="http://schemas.microsoft.com/office/drawing/2014/main" val="20002"/>
                    </a:ext>
                  </a:extLst>
                </a:gridCol>
              </a:tblGrid>
              <a:tr h="903111">
                <a:tc rowSpan="2">
                  <a:txBody>
                    <a:bodyPr/>
                    <a:lstStyle/>
                    <a:p>
                      <a:pPr algn="just">
                        <a:lnSpc>
                          <a:spcPct val="150000"/>
                        </a:lnSpc>
                        <a:spcAft>
                          <a:spcPts val="0"/>
                        </a:spcAft>
                      </a:pPr>
                      <a:r>
                        <a:rPr lang="zh-CN" sz="1800" b="1" kern="100" dirty="0">
                          <a:solidFill>
                            <a:srgbClr val="000080"/>
                          </a:solidFill>
                          <a:latin typeface="黑体" pitchFamily="49" charset="-122"/>
                          <a:ea typeface="黑体" pitchFamily="49" charset="-122"/>
                          <a:cs typeface="Times New Roman"/>
                        </a:rPr>
                        <a:t>人才管理</a:t>
                      </a:r>
                      <a:endParaRPr lang="zh-CN" sz="1800" b="1" kern="100" dirty="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人才管理对象的人才的特点</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1.</a:t>
                      </a:r>
                      <a:r>
                        <a:rPr lang="zh-CN" sz="1800" b="1" kern="100">
                          <a:solidFill>
                            <a:srgbClr val="000080"/>
                          </a:solidFill>
                          <a:latin typeface="黑体" pitchFamily="49" charset="-122"/>
                          <a:ea typeface="黑体" pitchFamily="49" charset="-122"/>
                          <a:cs typeface="Times New Roman"/>
                        </a:rPr>
                        <a:t>不是抽象的，更不是绝对的。</a:t>
                      </a:r>
                      <a:endParaRPr lang="zh-CN" sz="1800" b="1" kern="100">
                        <a:latin typeface="黑体" pitchFamily="49" charset="-122"/>
                        <a:ea typeface="黑体" pitchFamily="49" charset="-122"/>
                        <a:cs typeface="Times New Roman"/>
                      </a:endParaRPr>
                    </a:p>
                    <a:p>
                      <a:pPr algn="just">
                        <a:lnSpc>
                          <a:spcPct val="150000"/>
                        </a:lnSpc>
                        <a:spcAft>
                          <a:spcPts val="0"/>
                        </a:spcAft>
                      </a:pPr>
                      <a:r>
                        <a:rPr lang="en-US" sz="1800" b="1" kern="100">
                          <a:solidFill>
                            <a:srgbClr val="000080"/>
                          </a:solidFill>
                          <a:latin typeface="黑体" pitchFamily="49" charset="-122"/>
                          <a:ea typeface="黑体" pitchFamily="49" charset="-122"/>
                          <a:cs typeface="Times New Roman"/>
                        </a:rPr>
                        <a:t>2.</a:t>
                      </a:r>
                      <a:r>
                        <a:rPr lang="zh-CN" sz="1800" b="1" kern="100">
                          <a:solidFill>
                            <a:srgbClr val="000080"/>
                          </a:solidFill>
                          <a:latin typeface="黑体" pitchFamily="49" charset="-122"/>
                          <a:ea typeface="黑体" pitchFamily="49" charset="-122"/>
                          <a:cs typeface="Times New Roman"/>
                        </a:rPr>
                        <a:t>人才不仅指组织中最优秀的、已经表现出卓越绩效的少数员工，还包括那些构成员工队伍大多数的、有能力且绩效稳定的员工</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80444">
                <a:tc vMerge="1">
                  <a:txBody>
                    <a:bodyPr/>
                    <a:lstStyle/>
                    <a:p>
                      <a:endParaRPr lang="zh-CN" altLang="en-US"/>
                    </a:p>
                  </a:txBody>
                  <a:tcPr/>
                </a:tc>
                <a:tc>
                  <a:txBody>
                    <a:bodyPr/>
                    <a:lstStyle/>
                    <a:p>
                      <a:pPr algn="just">
                        <a:lnSpc>
                          <a:spcPct val="150000"/>
                        </a:lnSpc>
                        <a:spcAft>
                          <a:spcPts val="0"/>
                        </a:spcAft>
                      </a:pPr>
                      <a:r>
                        <a:rPr lang="zh-CN" sz="1800" b="1" kern="100">
                          <a:solidFill>
                            <a:srgbClr val="000080"/>
                          </a:solidFill>
                          <a:latin typeface="黑体" pitchFamily="49" charset="-122"/>
                          <a:ea typeface="黑体" pitchFamily="49" charset="-122"/>
                          <a:cs typeface="Times New Roman"/>
                        </a:rPr>
                        <a:t>人才管理的主要内容</a:t>
                      </a:r>
                      <a:endParaRPr lang="zh-CN" sz="1800" b="1" kern="10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1.</a:t>
                      </a:r>
                      <a:r>
                        <a:rPr lang="zh-CN" sz="1800" b="1" kern="100" dirty="0">
                          <a:solidFill>
                            <a:srgbClr val="000080"/>
                          </a:solidFill>
                          <a:latin typeface="黑体" pitchFamily="49" charset="-122"/>
                          <a:ea typeface="黑体" pitchFamily="49" charset="-122"/>
                          <a:cs typeface="Times New Roman"/>
                        </a:rPr>
                        <a:t>多样的人才获取途径，实现动态人才匹配</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2.</a:t>
                      </a:r>
                      <a:r>
                        <a:rPr lang="zh-CN" sz="1800" b="1" kern="100" dirty="0">
                          <a:solidFill>
                            <a:srgbClr val="000080"/>
                          </a:solidFill>
                          <a:latin typeface="黑体" pitchFamily="49" charset="-122"/>
                          <a:ea typeface="黑体" pitchFamily="49" charset="-122"/>
                          <a:cs typeface="Times New Roman"/>
                        </a:rPr>
                        <a:t>形成有助于降低风险的新型人才队伍调节机制</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3.</a:t>
                      </a:r>
                      <a:r>
                        <a:rPr lang="zh-CN" sz="1800" b="1" kern="100" dirty="0">
                          <a:solidFill>
                            <a:srgbClr val="000080"/>
                          </a:solidFill>
                          <a:latin typeface="黑体" pitchFamily="49" charset="-122"/>
                          <a:ea typeface="黑体" pitchFamily="49" charset="-122"/>
                          <a:cs typeface="Times New Roman"/>
                        </a:rPr>
                        <a:t>建立多元化的员工价值主张，培养新型组织文化</a:t>
                      </a:r>
                      <a:endParaRPr lang="zh-CN" sz="1800" b="1" kern="100" dirty="0">
                        <a:latin typeface="黑体" pitchFamily="49" charset="-122"/>
                        <a:ea typeface="黑体" pitchFamily="49" charset="-122"/>
                        <a:cs typeface="Times New Roman"/>
                      </a:endParaRPr>
                    </a:p>
                    <a:p>
                      <a:pPr algn="just">
                        <a:lnSpc>
                          <a:spcPct val="150000"/>
                        </a:lnSpc>
                        <a:spcAft>
                          <a:spcPts val="0"/>
                        </a:spcAft>
                      </a:pPr>
                      <a:r>
                        <a:rPr lang="en-US" sz="1800" b="1" kern="100" dirty="0">
                          <a:solidFill>
                            <a:srgbClr val="000080"/>
                          </a:solidFill>
                          <a:latin typeface="黑体" pitchFamily="49" charset="-122"/>
                          <a:ea typeface="黑体" pitchFamily="49" charset="-122"/>
                          <a:cs typeface="Times New Roman"/>
                        </a:rPr>
                        <a:t>4.</a:t>
                      </a:r>
                      <a:r>
                        <a:rPr lang="zh-CN" sz="1800" b="1" kern="100" dirty="0">
                          <a:solidFill>
                            <a:srgbClr val="000080"/>
                          </a:solidFill>
                          <a:latin typeface="黑体" pitchFamily="49" charset="-122"/>
                          <a:ea typeface="黑体" pitchFamily="49" charset="-122"/>
                          <a:cs typeface="Times New Roman"/>
                        </a:rPr>
                        <a:t>加强人力资源能力建设，实现战略性人力资源管理</a:t>
                      </a:r>
                      <a:endParaRPr lang="zh-CN" sz="1800" b="1" kern="100" dirty="0">
                        <a:latin typeface="黑体" pitchFamily="49" charset="-122"/>
                        <a:ea typeface="黑体" pitchFamily="49" charset="-122"/>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206827"/>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考点：战略性人力资源管理与战略管理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战略性人力资源管理的理念不包括 （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要对人力资源管理活动的成本和收益进行分析和评价</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人力资源管理是“成本中心”而不是“利润中心”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要对人力资源管理职能人员进行培训和提升</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人力资源管理战略和组织战略保持一致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关于战略的三个层次的表述，正确的是（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组织战略层次主要回答如何进行竞争的问题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竞争战略层次主要回答到哪里去竞争的问题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职能战略层次主要回答凭借什么来进行竞争的问题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人力资源战略属于竞争战略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28239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BCEFB4BA-EF17-4A40-B4C3-9BBAC5A53A63}"/>
              </a:ext>
            </a:extLst>
          </p:cNvPr>
          <p:cNvSpPr txBox="1"/>
          <p:nvPr/>
        </p:nvSpPr>
        <p:spPr>
          <a:xfrm>
            <a:off x="1092200" y="1298575"/>
            <a:ext cx="10007600" cy="4154984"/>
          </a:xfrm>
          <a:prstGeom prst="rect">
            <a:avLst/>
          </a:prstGeom>
          <a:noFill/>
        </p:spPr>
        <p:txBody>
          <a:bodyPr wrap="square" rtlCol="0">
            <a:spAutoFit/>
          </a:bodyPr>
          <a:lstStyle/>
          <a:p>
            <a:r>
              <a:rPr lang="zh-CN" altLang="en-US" sz="6600" b="1" dirty="0">
                <a:solidFill>
                  <a:srgbClr val="002060"/>
                </a:solidFill>
                <a:latin typeface="黑体" panose="02010609060101010101" pitchFamily="49" charset="-122"/>
                <a:ea typeface="黑体" panose="02010609060101010101" pitchFamily="49" charset="-122"/>
              </a:rPr>
              <a:t>       中级经济师  </a:t>
            </a:r>
            <a:endParaRPr lang="en-US" altLang="zh-CN" sz="6600" b="1" dirty="0">
              <a:solidFill>
                <a:srgbClr val="002060"/>
              </a:solidFill>
              <a:latin typeface="黑体" panose="02010609060101010101" pitchFamily="49" charset="-122"/>
              <a:ea typeface="黑体" panose="02010609060101010101" pitchFamily="49" charset="-122"/>
            </a:endParaRPr>
          </a:p>
          <a:p>
            <a:r>
              <a:rPr lang="en-US" altLang="zh-CN" sz="6600" b="1" dirty="0">
                <a:solidFill>
                  <a:srgbClr val="002060"/>
                </a:solidFill>
                <a:latin typeface="黑体" panose="02010609060101010101" pitchFamily="49" charset="-122"/>
                <a:ea typeface="黑体" panose="02010609060101010101" pitchFamily="49" charset="-122"/>
              </a:rPr>
              <a:t>      </a:t>
            </a:r>
            <a:r>
              <a:rPr lang="zh-CN" altLang="en-US" sz="5400" b="1" dirty="0">
                <a:solidFill>
                  <a:srgbClr val="002060"/>
                </a:solidFill>
                <a:latin typeface="黑体" panose="02010609060101010101" pitchFamily="49" charset="-122"/>
                <a:ea typeface="黑体" panose="02010609060101010101" pitchFamily="49" charset="-122"/>
              </a:rPr>
              <a:t>人力资源管理专业</a:t>
            </a:r>
            <a:endParaRPr lang="en-US" altLang="zh-CN" sz="5400" b="1" dirty="0">
              <a:solidFill>
                <a:srgbClr val="002060"/>
              </a:solidFill>
              <a:latin typeface="黑体" panose="02010609060101010101" pitchFamily="49" charset="-122"/>
              <a:ea typeface="黑体" panose="02010609060101010101" pitchFamily="49" charset="-122"/>
            </a:endParaRPr>
          </a:p>
          <a:p>
            <a:endParaRPr lang="en-US" altLang="zh-CN" sz="4400" b="1" dirty="0">
              <a:solidFill>
                <a:srgbClr val="002060"/>
              </a:solidFill>
              <a:latin typeface="黑体" panose="02010609060101010101" pitchFamily="49" charset="-122"/>
              <a:ea typeface="黑体" panose="02010609060101010101" pitchFamily="49" charset="-122"/>
            </a:endParaRPr>
          </a:p>
          <a:p>
            <a:r>
              <a:rPr lang="zh-CN" altLang="en-US" sz="4400" b="1" dirty="0">
                <a:solidFill>
                  <a:srgbClr val="002060"/>
                </a:solidFill>
                <a:latin typeface="黑体" panose="02010609060101010101" pitchFamily="49" charset="-122"/>
                <a:ea typeface="黑体" panose="02010609060101010101" pitchFamily="49" charset="-122"/>
              </a:rPr>
              <a:t>               </a:t>
            </a:r>
            <a:endParaRPr lang="en-US" altLang="zh-CN" sz="4400" b="1" dirty="0">
              <a:solidFill>
                <a:srgbClr val="002060"/>
              </a:solidFill>
              <a:latin typeface="黑体" panose="02010609060101010101" pitchFamily="49" charset="-122"/>
              <a:ea typeface="黑体" panose="02010609060101010101" pitchFamily="49" charset="-122"/>
            </a:endParaRPr>
          </a:p>
          <a:p>
            <a:r>
              <a:rPr lang="en-US" altLang="zh-CN" sz="4400" b="1" dirty="0">
                <a:solidFill>
                  <a:srgbClr val="002060"/>
                </a:solidFill>
                <a:latin typeface="黑体" panose="02010609060101010101" pitchFamily="49" charset="-122"/>
                <a:ea typeface="黑体" panose="02010609060101010101" pitchFamily="49" charset="-122"/>
              </a:rPr>
              <a:t>           </a:t>
            </a:r>
            <a:r>
              <a:rPr lang="zh-CN" altLang="en-US" sz="4400" b="1" dirty="0">
                <a:solidFill>
                  <a:srgbClr val="002060"/>
                </a:solidFill>
                <a:latin typeface="黑体" panose="02010609060101010101" pitchFamily="49" charset="-122"/>
                <a:ea typeface="黑体" panose="02010609060101010101" pitchFamily="49" charset="-122"/>
              </a:rPr>
              <a:t>主讲：周润芝</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453049"/>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考点：战略性人力资源管理与战略管理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 某公司决定通过提高产品质量和性能来战胜竞争对手、提高市场份额。从战略层次的角度看，这种战略属于（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竞争战略</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组织发展战略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职能战略</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稳定战略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某公司总裁最近对人力资源部的工作提出了批评，指出公司的人力资源管理工作层次过低，今后应当向战略性人力资源管理的层次迈进，为此，该公司今后的人力资源管理工作应当做到（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确保人力资源管理战略与本公司的外部环境和组织战略相匹配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确保公司的各项人力资源管理政策和实践之间保持高度一致性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将人力资源管理工作的重点放在帮助企业降低成本方面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不再从事日常行政事务性工作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93006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904454"/>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考点：人力资源管理与战略规划和战略执行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某互联网公司的公司简介中有如下三个表述：“成为最受尊敬的互联网企业”“通过互联网提升人类生活品质”“正直、进取、合作、创新”，他们分别是这家公司的 （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愿景 使命 价值观</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使命 愿景 价值观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使命 价值观 愿景</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价值观 愿景 使命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企业常常会使用</a:t>
            </a:r>
            <a:r>
              <a:rPr lang="en-US" altLang="zh-CN" sz="1600" b="1" kern="100" dirty="0">
                <a:solidFill>
                  <a:srgbClr val="002060"/>
                </a:solidFill>
                <a:latin typeface="黑体" pitchFamily="49" charset="-122"/>
                <a:ea typeface="黑体" pitchFamily="49" charset="-122"/>
                <a:cs typeface="Times New Roman" panose="02020603050405020304" pitchFamily="18" charset="0"/>
              </a:rPr>
              <a:t>swot</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（内部的优势和劣势以及外部的机会和威胁）分析制定战略，其中属于战略威胁的有（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本企业的人力资源管理水平较低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可能对本企业不利的法律即将出台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竞争对手实现技术革新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强劲竞争者的数量减少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劳动力市场上缺乏本企业所需要的高素质人才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942780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904454"/>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考点：人力资源管理与战略规划和战略执行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关于人力资源管理在哦战略规划过程中的作用，表述错误的是（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战略规划一般发生在管理层</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战略规划决策的每一个步骤都会涉及与人有关的问题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人力资源管理职能应该参与战略决策的每一个步骤</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战略规划一般由一个战略规划小组决定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在人力资源管理职能和战略规划职能之间存在不同层次的联系，包括（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行政管理联系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单向联系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双向联系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一体化联系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纵向联系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21350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904454"/>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考点：人力资源管理与战略规划和战略执行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在制定战略规划阶段，关于人力资源管理与战略规划之间联系的说法，错误的是（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所谓单项联系，是指人力资源部门能够参与战略制定的过程</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所谓双向联系，是指战略规划和人力资源管理之间形成了互动联系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所谓一体化联系，是指战略规划与人力资源管理之间的互动是动态和全方位的</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所谓行政管理联系，是指人力资源管理部门不参与组织战略制定的过程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组织的战略能偶得到成功执行的取决因素中，属于人力资源管理负有主要责任的有（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组织结构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人员甄选和开发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报酬系统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工作任务设计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信息系统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781230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3" y="484882"/>
            <a:ext cx="10552550" cy="6904454"/>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考点：战略性人力资源管理的工具与步骤</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公司领导为了能够随时掌握资质的各项战略任务完成情况以及重要工作的进度，需要使用的是（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战略地图</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平衡计分卡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数字仪表盘</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人力资源计分卡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  ）能够形象地展示为确保组织战略得以成功实现而必须完成的各项关键活动及其相互之间的驱动关系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战略地图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人力资源计分卡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数字仪表盘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平衡计分卡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31133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考点：人力资源管理战略及其与组织战略的匹配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采取创新战略的企业不适合采用的人力资源管理方式是（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招募富有创新精神和敢于承担风险的员工</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设计精细的职位等级结构，并进行细致的职位分析</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重视评价员工取得的创新结果</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为创新成功者提供高水平的薪酬回报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稳定环境中的稳定型组织，其绩效管理更适合采用（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更为重视员工的行为和工作的过程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更为重视定量的结果性绩效指标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更为重视考勤和纪律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高层管理者对于下级管理人员应当如何完成工作并不是非常清楚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9605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0988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考点：人力资源管理战略及其与组织战略的匹配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关于采用低成本战略的组织的说法，不正确的是（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详细和具体描述员工所要从事的工作内容和职责</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强调工作纪律和出勤以及作息时间的要求</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非常重视效率，培训重点针对员工未来的发展</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奖励节约成本的员工</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组织所面临的最大人力资源问题是如何重新合理配置人力资源，维持员</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队伍士气，实现价值观文化的整合，确保各项人力资源管理实践和标准的一致，这指是（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外部成长战略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稳定战略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收缩战略翰直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创新战略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546532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考点：高绩效工作关系与人才管理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关于学习型组织的说法，错误的是（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它要求员工只获取与本职工作有关的知识和技能</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它要求员工持续获取知识，致力于持续学习和终身学习</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它鼓励员工的开发及其身心健康</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它重视每一位员工的开发及其身心健康</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下列关于人才管理的说法，不正确的有（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人才不是抽象的，更不是绝对的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对人才进行评价的重点只着眼于当前绩效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那些构成员工队伍大多数的、有能力且绩效稳定的员工需要得到重视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小规模，多批次地培养人才有利于降低风险的新型人才队伍调节机制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人才就是指最优秀或最重要的员工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767603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考点：高绩效工作关系与人才管理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关于人才及人才管理的说法，错误的是（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人才管理要求企业对人才的获取和保留具有前瞻性和灵活性</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人才管理有助于帮助企业实现战略目标</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人才管理涵盖人才的吸引、使用、保留、开发等诸多方面</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effectLst/>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effectLst/>
                <a:latin typeface="黑体" pitchFamily="49" charset="-122"/>
                <a:ea typeface="黑体" pitchFamily="49" charset="-122"/>
                <a:cs typeface="Times New Roman" panose="02020603050405020304" pitchFamily="18" charset="0"/>
              </a:rPr>
              <a:t>只有企业中最优秀的、最卓越的少数员工才是人才</a:t>
            </a:r>
            <a:endParaRPr lang="en-US" altLang="zh-CN" sz="1600" b="1" kern="100" dirty="0">
              <a:solidFill>
                <a:srgbClr val="002060"/>
              </a:solidFill>
              <a:effectLst/>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人才管理试图通过借鉴（  ）等的一些基本原则，将各种人力资源管理职能之间的壁垒彻底打破。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供应链管理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六西格玛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标杆管理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客户关系管理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精益生产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537283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591274"/>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考点：高绩效工作关系与人才管理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组织必须转变领导者的角色，将传统的命令型领导转变为影响型领导，属于人才管理主要内容的（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构建灵活多样的人才获取途径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形成有助于降低风险的新型人才队伍调节机制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建立多元化的员工价值主张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加强人力资源能力建设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以服装加工为主要业务，根据市场行情和自身情况，年初该公司决定实行成本领先战略。人力资源部的负责人作为公司战略规划小组的一员，全面参与了战略制定过程。人力资源部负责人在制定人力资源战略时，将各项人力资源活动设计为各类财务类与非财务类目标或衡量指标，使人力资源部的工作对公司战略目标的达成所做出的贡献清晰明了。公司总经理对人力资源部负责人的工作非常满意。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）根据案例内容，适合该公司的做法是（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选择比竞争对手高很多的薪酬水平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组织更为关注创新的结果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培训重点针对员工当前所从事的工作需要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奖励节约成本的员工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0332218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2FF9BA4-F180-4197-B49D-242451F2AC21}"/>
              </a:ext>
            </a:extLst>
          </p:cNvPr>
          <p:cNvSpPr txBox="1"/>
          <p:nvPr/>
        </p:nvSpPr>
        <p:spPr>
          <a:xfrm>
            <a:off x="3284855" y="1556985"/>
            <a:ext cx="5520478" cy="3139321"/>
          </a:xfrm>
          <a:prstGeom prst="rect">
            <a:avLst/>
          </a:prstGeom>
          <a:noFill/>
        </p:spPr>
        <p:txBody>
          <a:bodyPr wrap="square" rtlCol="0">
            <a:spAutoFit/>
            <a:scene3d>
              <a:camera prst="orthographicFront"/>
              <a:lightRig rig="threePt" dir="t"/>
            </a:scene3d>
            <a:sp3d contourW="6350"/>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第二部分  </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人力资源管理</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66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591274"/>
          </a:xfrm>
          <a:prstGeom prst="rect">
            <a:avLst/>
          </a:prstGeom>
        </p:spPr>
        <p:txBody>
          <a:bodyPr wrap="square">
            <a:spAutoFit/>
          </a:bodyPr>
          <a:lstStyle/>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以服装加工为主要业务，根据市场行情和自身情况，年初该公司决定实行成本领先战略。人力资源部的负责人作为公司战略规划小组的一员，全面参与了战略制定过程。人力资源部负责人在制定人力资源战略时，将各项人力资源活动设计为各类财务类与非财务类目标或衡量指标，使人力资源部的工作对公司战略目标的达成所做出的贡献清晰明了。公司总经理对人力资源部负责人的工作非常满意。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）该公司的战略规划与人力资源管理之间的联系属于（）。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行政管理联系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单向联系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双向联系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一体化联系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）根据材料内容，该公司在制定人力资源战略时，使用到的工具是（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平衡计分卡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战略地图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数字仪表盘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人力资源计分卡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）企业实行成本领先战略时，与以下人力资源策略相符合的是（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重视效率，对操作水平要求很高</a:t>
            </a:r>
            <a:r>
              <a:rPr lang="en-US" altLang="zh-CN" sz="1600" b="1" kern="100" dirty="0">
                <a:solidFill>
                  <a:srgbClr val="002060"/>
                </a:solidFill>
                <a:latin typeface="黑体" pitchFamily="49" charset="-122"/>
                <a:ea typeface="黑体" pitchFamily="49" charset="-122"/>
                <a:cs typeface="Times New Roman" panose="02020603050405020304" pitchFamily="18" charset="0"/>
              </a:rPr>
              <a:t>     B.</a:t>
            </a:r>
            <a:r>
              <a:rPr lang="zh-CN" altLang="en-US" sz="1600" b="1" kern="100" dirty="0">
                <a:solidFill>
                  <a:srgbClr val="002060"/>
                </a:solidFill>
                <a:latin typeface="黑体" pitchFamily="49" charset="-122"/>
                <a:ea typeface="黑体" pitchFamily="49" charset="-122"/>
                <a:cs typeface="Times New Roman" panose="02020603050405020304" pitchFamily="18" charset="0"/>
              </a:rPr>
              <a:t>强调员工工作岗位上的稳定性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针对员工当前所从事的工作的需要</a:t>
            </a:r>
            <a:r>
              <a:rPr lang="en-US" altLang="zh-CN" sz="1600" b="1" kern="100" dirty="0">
                <a:solidFill>
                  <a:srgbClr val="002060"/>
                </a:solidFill>
                <a:latin typeface="黑体" pitchFamily="49" charset="-122"/>
                <a:ea typeface="黑体" pitchFamily="49" charset="-122"/>
                <a:cs typeface="Times New Roman" panose="02020603050405020304" pitchFamily="18" charset="0"/>
              </a:rPr>
              <a:t>   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在职位描述方面保持一定灵活性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523923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776742B-CC8B-411B-881C-1536B86A1330}"/>
              </a:ext>
            </a:extLst>
          </p:cNvPr>
          <p:cNvSpPr txBox="1"/>
          <p:nvPr/>
        </p:nvSpPr>
        <p:spPr>
          <a:xfrm>
            <a:off x="2130349" y="1908175"/>
            <a:ext cx="7931302" cy="144655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4400" b="1" dirty="0">
                <a:solidFill>
                  <a:srgbClr val="002060"/>
                </a:solidFill>
                <a:latin typeface="黑体" pitchFamily="49" charset="-122"/>
                <a:ea typeface="黑体" pitchFamily="49" charset="-122"/>
              </a:rPr>
              <a:t>第五章  人力资源规划</a:t>
            </a:r>
            <a:endParaRPr lang="en-US" altLang="zh-CN" sz="44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44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074" name="Picture 2" descr="C:\Users\samsung\Desktop\第二部分 导图\图第五章.png"/>
          <p:cNvPicPr>
            <a:picLocks noChangeAspect="1" noChangeArrowheads="1"/>
          </p:cNvPicPr>
          <p:nvPr/>
        </p:nvPicPr>
        <p:blipFill>
          <a:blip r:embed="rId4" cstate="print"/>
          <a:srcRect/>
          <a:stretch>
            <a:fillRect/>
          </a:stretch>
        </p:blipFill>
        <p:spPr bwMode="auto">
          <a:xfrm>
            <a:off x="898525" y="1298574"/>
            <a:ext cx="9312275" cy="439102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21DBCC6-8CD5-4AFB-8378-34C8D0387F40}"/>
              </a:ext>
            </a:extLst>
          </p:cNvPr>
          <p:cNvSpPr/>
          <p:nvPr/>
        </p:nvSpPr>
        <p:spPr>
          <a:xfrm>
            <a:off x="820586" y="469582"/>
            <a:ext cx="3786614" cy="460382"/>
          </a:xfrm>
          <a:prstGeom prst="rect">
            <a:avLst/>
          </a:prstGeom>
        </p:spPr>
        <p:txBody>
          <a:bodyPr wrap="none">
            <a:spAutoFit/>
          </a:bodyPr>
          <a:lstStyle/>
          <a:p>
            <a:pPr>
              <a:lnSpc>
                <a:spcPct val="150000"/>
              </a:lnSpc>
            </a:pPr>
            <a:r>
              <a:rPr lang="zh-CN" altLang="en-US"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第一节</a:t>
            </a:r>
            <a:r>
              <a:rPr lang="en-US" altLang="zh-CN"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b="1" kern="100" dirty="0">
                <a:solidFill>
                  <a:srgbClr val="002060"/>
                </a:solidFill>
                <a:latin typeface="Times New Roman" panose="02020603050405020304" pitchFamily="18" charset="0"/>
                <a:ea typeface="宋体" panose="02010600030101010101" pitchFamily="2" charset="-122"/>
                <a:cs typeface="Times New Roman" panose="02020603050405020304" pitchFamily="18" charset="0"/>
              </a:rPr>
              <a:t> 人力资源规划及其供求预测</a:t>
            </a:r>
            <a:endParaRPr lang="zh-CN" altLang="zh-CN"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1125982-D5A0-4E62-828D-63E03D2A1DF8}"/>
              </a:ext>
            </a:extLst>
          </p:cNvPr>
          <p:cNvGraphicFramePr>
            <a:graphicFrameLocks noGrp="1"/>
          </p:cNvGraphicFramePr>
          <p:nvPr>
            <p:extLst>
              <p:ext uri="{D42A27DB-BD31-4B8C-83A1-F6EECF244321}">
                <p14:modId xmlns:p14="http://schemas.microsoft.com/office/powerpoint/2010/main" val="3780983101"/>
              </p:ext>
            </p:extLst>
          </p:nvPr>
        </p:nvGraphicFramePr>
        <p:xfrm>
          <a:off x="958698" y="1376207"/>
          <a:ext cx="5411470" cy="4274820"/>
        </p:xfrm>
        <a:graphic>
          <a:graphicData uri="http://schemas.openxmlformats.org/drawingml/2006/table">
            <a:tbl>
              <a:tblPr>
                <a:tableStyleId>{5C22544A-7EE6-4342-B048-85BDC9FD1C3A}</a:tableStyleId>
              </a:tblPr>
              <a:tblGrid>
                <a:gridCol w="968375">
                  <a:extLst>
                    <a:ext uri="{9D8B030D-6E8A-4147-A177-3AD203B41FA5}">
                      <a16:colId xmlns:a16="http://schemas.microsoft.com/office/drawing/2014/main" val="2040330905"/>
                    </a:ext>
                  </a:extLst>
                </a:gridCol>
                <a:gridCol w="4443095">
                  <a:extLst>
                    <a:ext uri="{9D8B030D-6E8A-4147-A177-3AD203B41FA5}">
                      <a16:colId xmlns:a16="http://schemas.microsoft.com/office/drawing/2014/main" val="2371028424"/>
                    </a:ext>
                  </a:extLst>
                </a:gridCol>
              </a:tblGrid>
              <a:tr h="240665">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概念</a:t>
                      </a:r>
                      <a:endParaRPr lang="zh-CN" sz="1600" b="1" kern="100" dirty="0">
                        <a:solidFill>
                          <a:srgbClr val="002060"/>
                        </a:solidFill>
                        <a:effectLst/>
                        <a:latin typeface="黑体" panose="02010609060101010101" pitchFamily="49" charset="-122"/>
                        <a:ea typeface="黑体" panose="02010609060101010101" pitchFamily="49" charset="-122"/>
                      </a:endParaRPr>
                    </a:p>
                    <a:p>
                      <a:pPr algn="ctr">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 </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是指组织根据自身战略的需要，采用科学的手段来预测组织未来可能遇到的人力资源需求和供给情况，进而制定必要的人力资源获取、利用、保留和开发计划，满足组织对于人力资源数量和质量的需求，从而不仅帮助组织实现战略目标，而且确保组织在人力资源的使用方面达到合理和高效。</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24071800"/>
                  </a:ext>
                </a:extLst>
              </a:tr>
              <a:tr h="1239520">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2.</a:t>
                      </a:r>
                      <a:r>
                        <a:rPr lang="zh-CN" sz="1600" b="1" kern="0">
                          <a:solidFill>
                            <a:srgbClr val="002060"/>
                          </a:solidFill>
                          <a:effectLst/>
                          <a:latin typeface="黑体" panose="02010609060101010101" pitchFamily="49" charset="-122"/>
                          <a:ea typeface="黑体" panose="02010609060101010101" pitchFamily="49" charset="-122"/>
                        </a:rPr>
                        <a:t>内容</a:t>
                      </a:r>
                      <a:endParaRPr lang="zh-CN" sz="1600" b="1" kern="10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 </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）广义：人力资源战略规划、人员供求规划、培训开发规划、绩效管理规划、薪酬福利规划、员工关系规划、中高层管理人员的接班规划或继任规划</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）狭义：组织的供求规划和雇佣规划</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18762992"/>
                  </a:ext>
                </a:extLst>
              </a:tr>
            </a:tbl>
          </a:graphicData>
        </a:graphic>
      </p:graphicFrame>
      <p:sp>
        <p:nvSpPr>
          <p:cNvPr id="8" name="矩形 7">
            <a:extLst>
              <a:ext uri="{FF2B5EF4-FFF2-40B4-BE49-F238E27FC236}">
                <a16:creationId xmlns:a16="http://schemas.microsoft.com/office/drawing/2014/main" id="{DF1623C5-7CF5-40D5-B61E-C962480AEE66}"/>
              </a:ext>
            </a:extLst>
          </p:cNvPr>
          <p:cNvSpPr/>
          <p:nvPr/>
        </p:nvSpPr>
        <p:spPr>
          <a:xfrm>
            <a:off x="6999547" y="915825"/>
            <a:ext cx="2510624"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人力资源规划的流程</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2A571E5-5A6B-4006-AC18-731B77057614}"/>
              </a:ext>
            </a:extLst>
          </p:cNvPr>
          <p:cNvGraphicFramePr>
            <a:graphicFrameLocks noGrp="1"/>
          </p:cNvGraphicFramePr>
          <p:nvPr>
            <p:extLst>
              <p:ext uri="{D42A27DB-BD31-4B8C-83A1-F6EECF244321}">
                <p14:modId xmlns:p14="http://schemas.microsoft.com/office/powerpoint/2010/main" val="3406234326"/>
              </p:ext>
            </p:extLst>
          </p:nvPr>
        </p:nvGraphicFramePr>
        <p:xfrm>
          <a:off x="6531534" y="1377152"/>
          <a:ext cx="5411470" cy="2446020"/>
        </p:xfrm>
        <a:graphic>
          <a:graphicData uri="http://schemas.openxmlformats.org/drawingml/2006/table">
            <a:tbl>
              <a:tblPr>
                <a:tableStyleId>{5C22544A-7EE6-4342-B048-85BDC9FD1C3A}</a:tableStyleId>
              </a:tblPr>
              <a:tblGrid>
                <a:gridCol w="1348931">
                  <a:extLst>
                    <a:ext uri="{9D8B030D-6E8A-4147-A177-3AD203B41FA5}">
                      <a16:colId xmlns:a16="http://schemas.microsoft.com/office/drawing/2014/main" val="1405782260"/>
                    </a:ext>
                  </a:extLst>
                </a:gridCol>
                <a:gridCol w="4062539">
                  <a:extLst>
                    <a:ext uri="{9D8B030D-6E8A-4147-A177-3AD203B41FA5}">
                      <a16:colId xmlns:a16="http://schemas.microsoft.com/office/drawing/2014/main" val="3618444952"/>
                    </a:ext>
                  </a:extLst>
                </a:gridCol>
              </a:tblGrid>
              <a:tr h="240665">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供求状况</a:t>
                      </a:r>
                      <a:endParaRPr lang="zh-CN" sz="1600" b="1" kern="100">
                        <a:solidFill>
                          <a:srgbClr val="002060"/>
                        </a:solidFill>
                        <a:effectLst/>
                        <a:latin typeface="黑体" panose="02010609060101010101" pitchFamily="49" charset="-122"/>
                        <a:ea typeface="黑体" panose="02010609060101010101" pitchFamily="49" charset="-122"/>
                      </a:endParaRPr>
                    </a:p>
                    <a:p>
                      <a:pPr algn="ctr">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 </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供求平衡</a:t>
                      </a:r>
                      <a:endParaRPr lang="zh-CN" sz="1600" b="1" kern="100" dirty="0">
                        <a:solidFill>
                          <a:srgbClr val="002060"/>
                        </a:solidFill>
                        <a:effectLst/>
                        <a:latin typeface="黑体" panose="02010609060101010101" pitchFamily="49" charset="-122"/>
                        <a:ea typeface="黑体" panose="02010609060101010101" pitchFamily="49" charset="-122"/>
                      </a:endParaRPr>
                    </a:p>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需求大于供给</a:t>
                      </a:r>
                      <a:endParaRPr lang="zh-CN" sz="1600" b="1" kern="100" dirty="0">
                        <a:solidFill>
                          <a:srgbClr val="002060"/>
                        </a:solidFill>
                        <a:effectLst/>
                        <a:latin typeface="黑体" panose="02010609060101010101" pitchFamily="49" charset="-122"/>
                        <a:ea typeface="黑体" panose="02010609060101010101" pitchFamily="49" charset="-122"/>
                      </a:endParaRPr>
                    </a:p>
                    <a:p>
                      <a:pPr marL="0" lvl="0" indent="0" algn="l">
                        <a:lnSpc>
                          <a:spcPct val="150000"/>
                        </a:lnSpc>
                        <a:spcAft>
                          <a:spcPts val="0"/>
                        </a:spcAft>
                        <a:buFont typeface="+mj-lt"/>
                        <a:buNone/>
                      </a:pP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需求小于供给</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685771216"/>
                  </a:ext>
                </a:extLst>
              </a:tr>
              <a:tr h="1239520">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流程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 </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）需求预测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）供给预测</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3</a:t>
                      </a:r>
                      <a:r>
                        <a:rPr lang="zh-CN" sz="1600" b="1" kern="0" dirty="0">
                          <a:solidFill>
                            <a:srgbClr val="002060"/>
                          </a:solidFill>
                          <a:effectLst/>
                          <a:latin typeface="黑体" panose="02010609060101010101" pitchFamily="49" charset="-122"/>
                          <a:ea typeface="黑体" panose="02010609060101010101" pitchFamily="49" charset="-122"/>
                        </a:rPr>
                        <a:t>）供求平衡分析</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4</a:t>
                      </a:r>
                      <a:r>
                        <a:rPr lang="zh-CN" sz="1600" b="1" kern="0" dirty="0">
                          <a:solidFill>
                            <a:srgbClr val="002060"/>
                          </a:solidFill>
                          <a:effectLst/>
                          <a:latin typeface="黑体" panose="02010609060101010101" pitchFamily="49" charset="-122"/>
                          <a:ea typeface="黑体" panose="02010609060101010101" pitchFamily="49" charset="-122"/>
                        </a:rPr>
                        <a:t>）实施供求平衡计划</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0793177"/>
                  </a:ext>
                </a:extLst>
              </a:tr>
            </a:tbl>
          </a:graphicData>
        </a:graphic>
      </p:graphicFrame>
      <p:sp>
        <p:nvSpPr>
          <p:cNvPr id="14" name="矩形 13">
            <a:extLst>
              <a:ext uri="{FF2B5EF4-FFF2-40B4-BE49-F238E27FC236}">
                <a16:creationId xmlns:a16="http://schemas.microsoft.com/office/drawing/2014/main" id="{41177DFE-943B-4697-A88D-F851EB6DA513}"/>
              </a:ext>
            </a:extLst>
          </p:cNvPr>
          <p:cNvSpPr/>
          <p:nvPr/>
        </p:nvSpPr>
        <p:spPr>
          <a:xfrm>
            <a:off x="820585" y="873811"/>
            <a:ext cx="3207929"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人力资源规划的概念和内容</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BBFD0F7-E8E5-45BA-967B-CB7EF28C53BD}"/>
              </a:ext>
            </a:extLst>
          </p:cNvPr>
          <p:cNvSpPr/>
          <p:nvPr/>
        </p:nvSpPr>
        <p:spPr>
          <a:xfrm>
            <a:off x="820586" y="487376"/>
            <a:ext cx="2975495"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3.</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力资源规划的意义和作用</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C2F97F90-EB47-49BC-8431-810EFD79E9F0}"/>
              </a:ext>
            </a:extLst>
          </p:cNvPr>
          <p:cNvGraphicFramePr>
            <a:graphicFrameLocks noGrp="1"/>
          </p:cNvGraphicFramePr>
          <p:nvPr>
            <p:extLst>
              <p:ext uri="{D42A27DB-BD31-4B8C-83A1-F6EECF244321}">
                <p14:modId xmlns:p14="http://schemas.microsoft.com/office/powerpoint/2010/main" val="445043431"/>
              </p:ext>
            </p:extLst>
          </p:nvPr>
        </p:nvGraphicFramePr>
        <p:xfrm>
          <a:off x="897409" y="983311"/>
          <a:ext cx="10599093" cy="1301750"/>
        </p:xfrm>
        <a:graphic>
          <a:graphicData uri="http://schemas.openxmlformats.org/drawingml/2006/table">
            <a:tbl>
              <a:tblPr>
                <a:tableStyleId>{5C22544A-7EE6-4342-B048-85BDC9FD1C3A}</a:tableStyleId>
              </a:tblPr>
              <a:tblGrid>
                <a:gridCol w="10599093">
                  <a:extLst>
                    <a:ext uri="{9D8B030D-6E8A-4147-A177-3AD203B41FA5}">
                      <a16:colId xmlns:a16="http://schemas.microsoft.com/office/drawing/2014/main" val="2064257151"/>
                    </a:ext>
                  </a:extLst>
                </a:gridCol>
              </a:tblGrid>
              <a:tr h="130175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有利于组织战略目标的实现</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2.</a:t>
                      </a:r>
                      <a:r>
                        <a:rPr lang="zh-CN" sz="1800" b="1" kern="0" dirty="0">
                          <a:solidFill>
                            <a:srgbClr val="002060"/>
                          </a:solidFill>
                          <a:effectLst/>
                          <a:latin typeface="黑体" panose="02010609060101010101" pitchFamily="49" charset="-122"/>
                          <a:ea typeface="黑体" panose="02010609060101010101" pitchFamily="49" charset="-122"/>
                        </a:rPr>
                        <a:t>有利于组织整体人力资源系统的稳定性、一致性和有效性，有利于组织的健康和可持续发展</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3.</a:t>
                      </a:r>
                      <a:r>
                        <a:rPr lang="zh-CN" sz="1800" b="1" kern="0" dirty="0">
                          <a:solidFill>
                            <a:srgbClr val="002060"/>
                          </a:solidFill>
                          <a:effectLst/>
                          <a:latin typeface="黑体" panose="02010609060101010101" pitchFamily="49" charset="-122"/>
                          <a:ea typeface="黑体" panose="02010609060101010101" pitchFamily="49" charset="-122"/>
                        </a:rPr>
                        <a:t>有助于组织对人工成本的合理控制</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78790385"/>
                  </a:ext>
                </a:extLst>
              </a:tr>
            </a:tbl>
          </a:graphicData>
        </a:graphic>
      </p:graphicFrame>
      <p:sp>
        <p:nvSpPr>
          <p:cNvPr id="8" name="矩形 7">
            <a:extLst>
              <a:ext uri="{FF2B5EF4-FFF2-40B4-BE49-F238E27FC236}">
                <a16:creationId xmlns:a16="http://schemas.microsoft.com/office/drawing/2014/main" id="{1E95E7E6-92B8-49B1-B8FD-1D2FED8C02AB}"/>
              </a:ext>
            </a:extLst>
          </p:cNvPr>
          <p:cNvSpPr/>
          <p:nvPr/>
        </p:nvSpPr>
        <p:spPr>
          <a:xfrm>
            <a:off x="897409" y="2611532"/>
            <a:ext cx="4834978"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4.</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影响人力资源需求预测的内容及其影响因素</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B74F15FE-D07E-4B43-A968-B93CF53357ED}"/>
              </a:ext>
            </a:extLst>
          </p:cNvPr>
          <p:cNvGraphicFramePr>
            <a:graphicFrameLocks noGrp="1"/>
          </p:cNvGraphicFramePr>
          <p:nvPr>
            <p:extLst>
              <p:ext uri="{D42A27DB-BD31-4B8C-83A1-F6EECF244321}">
                <p14:modId xmlns:p14="http://schemas.microsoft.com/office/powerpoint/2010/main" val="1018530331"/>
              </p:ext>
            </p:extLst>
          </p:nvPr>
        </p:nvGraphicFramePr>
        <p:xfrm>
          <a:off x="897409" y="3201002"/>
          <a:ext cx="10599092" cy="1800100"/>
        </p:xfrm>
        <a:graphic>
          <a:graphicData uri="http://schemas.openxmlformats.org/drawingml/2006/table">
            <a:tbl>
              <a:tblPr>
                <a:tableStyleId>{5C22544A-7EE6-4342-B048-85BDC9FD1C3A}</a:tableStyleId>
              </a:tblPr>
              <a:tblGrid>
                <a:gridCol w="1621347">
                  <a:extLst>
                    <a:ext uri="{9D8B030D-6E8A-4147-A177-3AD203B41FA5}">
                      <a16:colId xmlns:a16="http://schemas.microsoft.com/office/drawing/2014/main" val="1402081471"/>
                    </a:ext>
                  </a:extLst>
                </a:gridCol>
                <a:gridCol w="8977745">
                  <a:extLst>
                    <a:ext uri="{9D8B030D-6E8A-4147-A177-3AD203B41FA5}">
                      <a16:colId xmlns:a16="http://schemas.microsoft.com/office/drawing/2014/main" val="3825951728"/>
                    </a:ext>
                  </a:extLst>
                </a:gridCol>
              </a:tblGrid>
              <a:tr h="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1.</a:t>
                      </a:r>
                      <a:r>
                        <a:rPr lang="zh-CN" sz="1800" b="1" kern="0" dirty="0">
                          <a:solidFill>
                            <a:srgbClr val="002060"/>
                          </a:solidFill>
                          <a:effectLst/>
                          <a:latin typeface="黑体" panose="02010609060101010101" pitchFamily="49" charset="-122"/>
                          <a:ea typeface="黑体" panose="02010609060101010101" pitchFamily="49" charset="-122"/>
                        </a:rPr>
                        <a:t>组织战略</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一个组织的人力资源需求会受到组织未来发展战略和竞争战略的重要影响</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54001613"/>
                  </a:ext>
                </a:extLst>
              </a:tr>
              <a:tr h="0">
                <a:tc>
                  <a:txBody>
                    <a:bodyPr/>
                    <a:lstStyle/>
                    <a:p>
                      <a:pPr algn="l">
                        <a:lnSpc>
                          <a:spcPct val="150000"/>
                        </a:lnSpc>
                        <a:spcAft>
                          <a:spcPts val="0"/>
                        </a:spcAft>
                      </a:pPr>
                      <a:r>
                        <a:rPr lang="en-US" sz="1800" b="1" kern="0">
                          <a:solidFill>
                            <a:srgbClr val="002060"/>
                          </a:solidFill>
                          <a:effectLst/>
                          <a:latin typeface="黑体" panose="02010609060101010101" pitchFamily="49" charset="-122"/>
                          <a:ea typeface="黑体" panose="02010609060101010101" pitchFamily="49" charset="-122"/>
                        </a:rPr>
                        <a:t>2.</a:t>
                      </a:r>
                      <a:r>
                        <a:rPr lang="zh-CN" sz="1800" b="1" kern="0">
                          <a:solidFill>
                            <a:srgbClr val="002060"/>
                          </a:solidFill>
                          <a:effectLst/>
                          <a:latin typeface="黑体" panose="02010609060101010101" pitchFamily="49" charset="-122"/>
                          <a:ea typeface="黑体" panose="02010609060101010101" pitchFamily="49" charset="-122"/>
                        </a:rPr>
                        <a:t>产品和服务</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一个组织提供的产品和服务的变化情况是影响组织的劳动力需求的最为重要的因素</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31137041"/>
                  </a:ext>
                </a:extLst>
              </a:tr>
              <a:tr h="0">
                <a:tc>
                  <a:txBody>
                    <a:bodyPr/>
                    <a:lstStyle/>
                    <a:p>
                      <a:pPr algn="l">
                        <a:lnSpc>
                          <a:spcPct val="150000"/>
                        </a:lnSpc>
                        <a:spcAft>
                          <a:spcPts val="0"/>
                        </a:spcAft>
                      </a:pPr>
                      <a:r>
                        <a:rPr lang="en-US" sz="1800" b="1" kern="0">
                          <a:solidFill>
                            <a:srgbClr val="002060"/>
                          </a:solidFill>
                          <a:effectLst/>
                          <a:latin typeface="黑体" panose="02010609060101010101" pitchFamily="49" charset="-122"/>
                          <a:ea typeface="黑体" panose="02010609060101010101" pitchFamily="49" charset="-122"/>
                        </a:rPr>
                        <a:t>3.</a:t>
                      </a:r>
                      <a:r>
                        <a:rPr lang="zh-CN" sz="1800" b="1" kern="0">
                          <a:solidFill>
                            <a:srgbClr val="002060"/>
                          </a:solidFill>
                          <a:effectLst/>
                          <a:latin typeface="黑体" panose="02010609060101010101" pitchFamily="49" charset="-122"/>
                          <a:ea typeface="黑体" panose="02010609060101010101" pitchFamily="49" charset="-122"/>
                        </a:rPr>
                        <a:t>技术</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组织在未来可能会采用的新技术会影响到组织的人力资源须，影响人力资源的数量和质量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59140184"/>
                  </a:ext>
                </a:extLst>
              </a:tr>
              <a:tr h="0">
                <a:tc>
                  <a:txBody>
                    <a:bodyPr/>
                    <a:lstStyle/>
                    <a:p>
                      <a:pPr algn="l">
                        <a:lnSpc>
                          <a:spcPct val="150000"/>
                        </a:lnSpc>
                        <a:spcAft>
                          <a:spcPts val="0"/>
                        </a:spcAft>
                      </a:pPr>
                      <a:r>
                        <a:rPr lang="en-US" sz="1800" b="1" kern="0" dirty="0">
                          <a:solidFill>
                            <a:srgbClr val="002060"/>
                          </a:solidFill>
                          <a:effectLst/>
                          <a:latin typeface="黑体" panose="02010609060101010101" pitchFamily="49" charset="-122"/>
                          <a:ea typeface="黑体" panose="02010609060101010101" pitchFamily="49" charset="-122"/>
                        </a:rPr>
                        <a:t>4</a:t>
                      </a:r>
                      <a:r>
                        <a:rPr lang="zh-CN" sz="1800" b="1" kern="0" dirty="0">
                          <a:solidFill>
                            <a:srgbClr val="002060"/>
                          </a:solidFill>
                          <a:effectLst/>
                          <a:latin typeface="黑体" panose="02010609060101010101" pitchFamily="49" charset="-122"/>
                          <a:ea typeface="黑体" panose="02010609060101010101" pitchFamily="49" charset="-122"/>
                        </a:rPr>
                        <a:t>，组织变革</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800" b="1" kern="0" dirty="0">
                          <a:solidFill>
                            <a:srgbClr val="002060"/>
                          </a:solidFill>
                          <a:effectLst/>
                          <a:latin typeface="黑体" panose="02010609060101010101" pitchFamily="49" charset="-122"/>
                          <a:ea typeface="黑体" panose="02010609060101010101" pitchFamily="49" charset="-122"/>
                        </a:rPr>
                        <a:t>组织结构的重新调整、流程再造以及业务外包等也会影响组织的人力资源需求</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6323598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E6949364-9A7A-4112-8117-42E0081A9BDE}"/>
              </a:ext>
            </a:extLst>
          </p:cNvPr>
          <p:cNvSpPr/>
          <p:nvPr/>
        </p:nvSpPr>
        <p:spPr>
          <a:xfrm>
            <a:off x="820586" y="641400"/>
            <a:ext cx="2975495"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人力资源需求预测的方法</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2D504904-74B7-4953-A790-C12C336008FB}"/>
              </a:ext>
            </a:extLst>
          </p:cNvPr>
          <p:cNvGraphicFramePr>
            <a:graphicFrameLocks noGrp="1"/>
          </p:cNvGraphicFramePr>
          <p:nvPr>
            <p:extLst>
              <p:ext uri="{D42A27DB-BD31-4B8C-83A1-F6EECF244321}">
                <p14:modId xmlns:p14="http://schemas.microsoft.com/office/powerpoint/2010/main" val="2607905458"/>
              </p:ext>
            </p:extLst>
          </p:nvPr>
        </p:nvGraphicFramePr>
        <p:xfrm>
          <a:off x="820585" y="1069858"/>
          <a:ext cx="10867109" cy="5200650"/>
        </p:xfrm>
        <a:graphic>
          <a:graphicData uri="http://schemas.openxmlformats.org/drawingml/2006/table">
            <a:tbl>
              <a:tblPr>
                <a:tableStyleId>{5C22544A-7EE6-4342-B048-85BDC9FD1C3A}</a:tableStyleId>
              </a:tblPr>
              <a:tblGrid>
                <a:gridCol w="895137">
                  <a:extLst>
                    <a:ext uri="{9D8B030D-6E8A-4147-A177-3AD203B41FA5}">
                      <a16:colId xmlns:a16="http://schemas.microsoft.com/office/drawing/2014/main" val="1167071290"/>
                    </a:ext>
                  </a:extLst>
                </a:gridCol>
                <a:gridCol w="9971972">
                  <a:extLst>
                    <a:ext uri="{9D8B030D-6E8A-4147-A177-3AD203B41FA5}">
                      <a16:colId xmlns:a16="http://schemas.microsoft.com/office/drawing/2014/main" val="4063006493"/>
                    </a:ext>
                  </a:extLst>
                </a:gridCol>
              </a:tblGrid>
              <a:tr h="1298333">
                <a:tc rowSpan="2">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1.</a:t>
                      </a: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定性</a:t>
                      </a:r>
                      <a:endParaRPr lang="en-US" altLang="zh-CN" sz="1600" b="1" kern="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1</a:t>
                      </a:r>
                      <a:r>
                        <a:rPr lang="zh-CN" sz="1600" b="1" kern="0" dirty="0">
                          <a:solidFill>
                            <a:srgbClr val="002060"/>
                          </a:solidFill>
                          <a:effectLst/>
                          <a:latin typeface="黑体" panose="02010609060101010101" pitchFamily="49" charset="-122"/>
                          <a:ea typeface="黑体" panose="02010609060101010101" pitchFamily="49" charset="-122"/>
                        </a:rPr>
                        <a:t>）经验判断法：最简单的需求预测方。让组织中的中高层管理者凭借自己过去积累的工作经验以及个人的直觉，对组织未来所需要的人力资源的数量和结构等状况进行估计。</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优点：短期预测；规模小或经营环境相对稳定人员流动率不太高的组织；</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缺点：要求管理人员必须具有丰富经验；预测结果准确性难以保证。</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784748059"/>
                  </a:ext>
                </a:extLst>
              </a:tr>
              <a:tr h="1298333">
                <a:tc vMerge="1">
                  <a:txBody>
                    <a:bodyPr/>
                    <a:lstStyle/>
                    <a:p>
                      <a:endParaRPr lang="zh-CN" altLang="en-US"/>
                    </a:p>
                  </a:txBody>
                  <a:tcP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）德尔菲法：</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优点：</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吸取和综合众多专家的意见，避免了个人预测的片面性；</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采用匿名进行预测，这样可以使专家独立做出判断，避免从众；</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采用多轮预测的方法，专家的意见趋于一致，具有较高的准确性</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缺点：</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1</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专家人数不能太少，至少</a:t>
                      </a:r>
                      <a:r>
                        <a:rPr lang="en-US" sz="1600" b="1" kern="0" dirty="0">
                          <a:solidFill>
                            <a:srgbClr val="002060"/>
                          </a:solidFill>
                          <a:effectLst/>
                          <a:latin typeface="黑体" panose="02010609060101010101" pitchFamily="49" charset="-122"/>
                          <a:ea typeface="黑体" panose="02010609060101010101" pitchFamily="49" charset="-122"/>
                        </a:rPr>
                        <a:t>20-30</a:t>
                      </a:r>
                      <a:r>
                        <a:rPr lang="zh-CN" sz="1600" b="1" kern="0" dirty="0">
                          <a:solidFill>
                            <a:srgbClr val="002060"/>
                          </a:solidFill>
                          <a:effectLst/>
                          <a:latin typeface="黑体" panose="02010609060101010101" pitchFamily="49" charset="-122"/>
                          <a:ea typeface="黑体" panose="02010609060101010101" pitchFamily="49" charset="-122"/>
                        </a:rPr>
                        <a:t>人；</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2</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专家的挑选要有代表性；</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en-US" altLang="zh-CN" sz="1600" b="1" kern="0" dirty="0">
                          <a:solidFill>
                            <a:srgbClr val="002060"/>
                          </a:solidFill>
                          <a:effectLst/>
                          <a:latin typeface="黑体" panose="02010609060101010101" pitchFamily="49" charset="-122"/>
                          <a:ea typeface="黑体" panose="02010609060101010101" pitchFamily="49" charset="-122"/>
                        </a:rPr>
                        <a:t>3</a:t>
                      </a:r>
                      <a:r>
                        <a:rPr lang="zh-CN" altLang="en-US" sz="1600" b="1" kern="0" dirty="0">
                          <a:solidFill>
                            <a:srgbClr val="002060"/>
                          </a:solidFill>
                          <a:effectLst/>
                          <a:latin typeface="黑体" panose="02010609060101010101" pitchFamily="49" charset="-122"/>
                          <a:ea typeface="黑体" panose="02010609060101010101" pitchFamily="49" charset="-122"/>
                        </a:rPr>
                        <a:t>）</a:t>
                      </a:r>
                      <a:r>
                        <a:rPr lang="zh-CN" sz="1600" b="1" kern="0" dirty="0">
                          <a:solidFill>
                            <a:srgbClr val="002060"/>
                          </a:solidFill>
                          <a:effectLst/>
                          <a:latin typeface="黑体" panose="02010609060101010101" pitchFamily="49" charset="-122"/>
                          <a:ea typeface="黑体" panose="02010609060101010101" pitchFamily="49" charset="-122"/>
                        </a:rPr>
                        <a:t>问题的设计要合理；向专家提供的资料和信息要相对充分</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747714701"/>
                  </a:ext>
                </a:extLst>
              </a:tr>
              <a:tr h="475130">
                <a:tc rowSpan="3">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定</a:t>
                      </a:r>
                      <a:r>
                        <a:rPr lang="zh-CN" altLang="en-US" sz="1600" b="1" kern="0" dirty="0">
                          <a:solidFill>
                            <a:srgbClr val="002060"/>
                          </a:solidFill>
                          <a:effectLst/>
                          <a:latin typeface="黑体" panose="02010609060101010101" pitchFamily="49" charset="-122"/>
                          <a:ea typeface="黑体" panose="02010609060101010101" pitchFamily="49" charset="-122"/>
                        </a:rPr>
                        <a:t>量</a:t>
                      </a:r>
                      <a:endParaRPr lang="en-US" altLang="zh-CN" sz="1600" b="1" kern="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nchor="ct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a:t>
                      </a: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）比率分析法：基于关键的经营和管理指标与组织的人力资源需求量之间的固定比率关系来预测未来人力资源需求的方法</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569658235"/>
                  </a:ext>
                </a:extLst>
              </a:tr>
              <a:tr h="639771">
                <a:tc vMerge="1">
                  <a:txBody>
                    <a:bodyPr/>
                    <a:lstStyle/>
                    <a:p>
                      <a:endParaRPr lang="zh-CN" altLang="en-US"/>
                    </a:p>
                  </a:txBody>
                  <a:tcP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a:t>
                      </a:r>
                      <a:r>
                        <a:rPr lang="en-US" sz="1600" b="1" kern="0">
                          <a:solidFill>
                            <a:srgbClr val="002060"/>
                          </a:solidFill>
                          <a:effectLst/>
                          <a:latin typeface="黑体" panose="02010609060101010101" pitchFamily="49" charset="-122"/>
                          <a:ea typeface="黑体" panose="02010609060101010101" pitchFamily="49" charset="-122"/>
                        </a:rPr>
                        <a:t>2</a:t>
                      </a:r>
                      <a:r>
                        <a:rPr lang="zh-CN" sz="1600" b="1" kern="0">
                          <a:solidFill>
                            <a:srgbClr val="002060"/>
                          </a:solidFill>
                          <a:effectLst/>
                          <a:latin typeface="黑体" panose="02010609060101010101" pitchFamily="49" charset="-122"/>
                          <a:ea typeface="黑体" panose="02010609060101010101" pitchFamily="49" charset="-122"/>
                        </a:rPr>
                        <a:t>）趋势预测法：又称简单的时间序列分析法，根据一个组织的雇用水平在最近若干年的总体变化趋势，来预测组织在未来某一时期人力资源需求的一种方法</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2537184599"/>
                  </a:ext>
                </a:extLst>
              </a:tr>
              <a:tr h="639771">
                <a:tc vMerge="1">
                  <a:txBody>
                    <a:bodyPr/>
                    <a:lstStyle/>
                    <a:p>
                      <a:endParaRPr lang="zh-CN" altLang="en-US"/>
                    </a:p>
                  </a:txBody>
                  <a:tcP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a:t>
                      </a:r>
                      <a:r>
                        <a:rPr lang="en-US" sz="1600" b="1" kern="0" dirty="0">
                          <a:solidFill>
                            <a:srgbClr val="002060"/>
                          </a:solidFill>
                          <a:effectLst/>
                          <a:latin typeface="黑体" panose="02010609060101010101" pitchFamily="49" charset="-122"/>
                          <a:ea typeface="黑体" panose="02010609060101010101" pitchFamily="49" charset="-122"/>
                        </a:rPr>
                        <a:t>3</a:t>
                      </a:r>
                      <a:r>
                        <a:rPr lang="zh-CN" sz="1600" b="1" kern="0" dirty="0">
                          <a:solidFill>
                            <a:srgbClr val="002060"/>
                          </a:solidFill>
                          <a:effectLst/>
                          <a:latin typeface="黑体" panose="02010609060101010101" pitchFamily="49" charset="-122"/>
                          <a:ea typeface="黑体" panose="02010609060101010101" pitchFamily="49" charset="-122"/>
                        </a:rPr>
                        <a:t>）回归分析法：首先建立人力资源需求数量与其影响因素之间的函数关系，然后将这些影响因素的未来估计值代入函数，从而计算出</a:t>
                      </a:r>
                      <a:r>
                        <a:rPr lang="zh-CN" altLang="en-US" sz="1600" b="1" kern="0" dirty="0">
                          <a:solidFill>
                            <a:srgbClr val="002060"/>
                          </a:solidFill>
                          <a:effectLst/>
                          <a:latin typeface="黑体" panose="02010609060101010101" pitchFamily="49" charset="-122"/>
                          <a:ea typeface="黑体" panose="02010609060101010101" pitchFamily="49" charset="-122"/>
                        </a:rPr>
                        <a:t>组织</a:t>
                      </a:r>
                      <a:r>
                        <a:rPr lang="zh-CN" sz="1600" b="1" kern="0" dirty="0">
                          <a:solidFill>
                            <a:srgbClr val="002060"/>
                          </a:solidFill>
                          <a:effectLst/>
                          <a:latin typeface="黑体" panose="02010609060101010101" pitchFamily="49" charset="-122"/>
                          <a:ea typeface="黑体" panose="02010609060101010101" pitchFamily="49" charset="-122"/>
                        </a:rPr>
                        <a:t>未来人力资源需求量</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4902" marR="44902" marT="0" marB="0"/>
                </a:tc>
                <a:extLst>
                  <a:ext uri="{0D108BD9-81ED-4DB2-BD59-A6C34878D82A}">
                    <a16:rowId xmlns:a16="http://schemas.microsoft.com/office/drawing/2014/main" val="1302744632"/>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66869911-D827-4FFC-AE15-2FCD29C9B449}"/>
              </a:ext>
            </a:extLst>
          </p:cNvPr>
          <p:cNvSpPr/>
          <p:nvPr/>
        </p:nvSpPr>
        <p:spPr>
          <a:xfrm>
            <a:off x="850538" y="559393"/>
            <a:ext cx="4834978"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6.</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影响人力资源供给预测的内容及其影响因素</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377FFD47-B13D-4FDD-8275-35F544999C25}"/>
              </a:ext>
            </a:extLst>
          </p:cNvPr>
          <p:cNvGraphicFramePr>
            <a:graphicFrameLocks noGrp="1"/>
          </p:cNvGraphicFramePr>
          <p:nvPr>
            <p:extLst>
              <p:ext uri="{D42A27DB-BD31-4B8C-83A1-F6EECF244321}">
                <p14:modId xmlns:p14="http://schemas.microsoft.com/office/powerpoint/2010/main" val="2113313747"/>
              </p:ext>
            </p:extLst>
          </p:nvPr>
        </p:nvGraphicFramePr>
        <p:xfrm>
          <a:off x="958697" y="1055293"/>
          <a:ext cx="10546117" cy="982980"/>
        </p:xfrm>
        <a:graphic>
          <a:graphicData uri="http://schemas.openxmlformats.org/drawingml/2006/table">
            <a:tbl>
              <a:tblPr>
                <a:tableStyleId>{5C22544A-7EE6-4342-B048-85BDC9FD1C3A}</a:tableStyleId>
              </a:tblPr>
              <a:tblGrid>
                <a:gridCol w="3330670">
                  <a:extLst>
                    <a:ext uri="{9D8B030D-6E8A-4147-A177-3AD203B41FA5}">
                      <a16:colId xmlns:a16="http://schemas.microsoft.com/office/drawing/2014/main" val="4139020427"/>
                    </a:ext>
                  </a:extLst>
                </a:gridCol>
                <a:gridCol w="7215447">
                  <a:extLst>
                    <a:ext uri="{9D8B030D-6E8A-4147-A177-3AD203B41FA5}">
                      <a16:colId xmlns:a16="http://schemas.microsoft.com/office/drawing/2014/main" val="890493679"/>
                    </a:ext>
                  </a:extLst>
                </a:gridCol>
              </a:tblGrid>
              <a:tr h="0">
                <a:tc>
                  <a:txBody>
                    <a:bodyPr/>
                    <a:lstStyle/>
                    <a:p>
                      <a:pPr algn="l">
                        <a:lnSpc>
                          <a:spcPct val="150000"/>
                        </a:lnSpc>
                        <a:spcAft>
                          <a:spcPts val="0"/>
                        </a:spcAft>
                      </a:pPr>
                      <a:r>
                        <a:rPr lang="en-US" sz="1600" b="1" kern="0">
                          <a:solidFill>
                            <a:srgbClr val="002060"/>
                          </a:solidFill>
                          <a:effectLst/>
                          <a:latin typeface="黑体" panose="02010609060101010101" pitchFamily="49" charset="-122"/>
                          <a:ea typeface="黑体" panose="02010609060101010101" pitchFamily="49" charset="-122"/>
                        </a:rPr>
                        <a:t>1.</a:t>
                      </a:r>
                      <a:r>
                        <a:rPr lang="zh-CN" sz="1600" b="1" kern="0">
                          <a:solidFill>
                            <a:srgbClr val="002060"/>
                          </a:solidFill>
                          <a:effectLst/>
                          <a:latin typeface="黑体" panose="02010609060101010101" pitchFamily="49" charset="-122"/>
                          <a:ea typeface="黑体" panose="02010609060101010101" pitchFamily="49" charset="-122"/>
                        </a:rPr>
                        <a:t>外部劳动力市场</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a:solidFill>
                            <a:srgbClr val="002060"/>
                          </a:solidFill>
                          <a:effectLst/>
                          <a:latin typeface="黑体" panose="02010609060101010101" pitchFamily="49" charset="-122"/>
                          <a:ea typeface="黑体" panose="02010609060101010101" pitchFamily="49" charset="-122"/>
                        </a:rPr>
                        <a:t>地区性劳动力市场；全国劳动力市场</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73204847"/>
                  </a:ext>
                </a:extLst>
              </a:tr>
              <a:tr h="0">
                <a:tc>
                  <a:txBody>
                    <a:bodyPr/>
                    <a:lstStyle/>
                    <a:p>
                      <a:pPr algn="l">
                        <a:lnSpc>
                          <a:spcPct val="150000"/>
                        </a:lnSpc>
                        <a:spcAft>
                          <a:spcPts val="0"/>
                        </a:spcAft>
                      </a:pPr>
                      <a:r>
                        <a:rPr lang="en-US" sz="1600" b="1" kern="0" dirty="0">
                          <a:solidFill>
                            <a:srgbClr val="002060"/>
                          </a:solidFill>
                          <a:effectLst/>
                          <a:latin typeface="黑体" panose="02010609060101010101" pitchFamily="49" charset="-122"/>
                          <a:ea typeface="黑体" panose="02010609060101010101" pitchFamily="49" charset="-122"/>
                        </a:rPr>
                        <a:t>2.</a:t>
                      </a:r>
                      <a:r>
                        <a:rPr lang="zh-CN" sz="1600" b="1" kern="0" dirty="0">
                          <a:solidFill>
                            <a:srgbClr val="002060"/>
                          </a:solidFill>
                          <a:effectLst/>
                          <a:latin typeface="黑体" panose="02010609060101010101" pitchFamily="49" charset="-122"/>
                          <a:ea typeface="黑体" panose="02010609060101010101" pitchFamily="49" charset="-122"/>
                        </a:rPr>
                        <a:t>对组织内部现有的人力资源状况有清晰的了解</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tc>
                <a:tc>
                  <a:txBody>
                    <a:bodyPr/>
                    <a:lstStyle/>
                    <a:p>
                      <a:pPr algn="l">
                        <a:lnSpc>
                          <a:spcPct val="150000"/>
                        </a:lnSpc>
                        <a:spcAft>
                          <a:spcPts val="0"/>
                        </a:spcAft>
                      </a:pPr>
                      <a:r>
                        <a:rPr lang="zh-CN" sz="1600" b="1" kern="0" dirty="0">
                          <a:solidFill>
                            <a:srgbClr val="002060"/>
                          </a:solidFill>
                          <a:effectLst/>
                          <a:latin typeface="黑体" panose="02010609060101010101" pitchFamily="49" charset="-122"/>
                          <a:ea typeface="黑体" panose="02010609060101010101" pitchFamily="49" charset="-122"/>
                        </a:rPr>
                        <a:t>对人员和一般结构；了解现有人员技能水平；了解不久的将来员工会出于退休、晋升、调动、自愿流动、解雇。</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30893421"/>
                  </a:ext>
                </a:extLst>
              </a:tr>
            </a:tbl>
          </a:graphicData>
        </a:graphic>
      </p:graphicFrame>
      <p:sp>
        <p:nvSpPr>
          <p:cNvPr id="8" name="矩形 7">
            <a:extLst>
              <a:ext uri="{FF2B5EF4-FFF2-40B4-BE49-F238E27FC236}">
                <a16:creationId xmlns:a16="http://schemas.microsoft.com/office/drawing/2014/main" id="{281D7D2A-3FE8-4F7A-B9A3-BE8FDECEA10D}"/>
              </a:ext>
            </a:extLst>
          </p:cNvPr>
          <p:cNvSpPr/>
          <p:nvPr/>
        </p:nvSpPr>
        <p:spPr>
          <a:xfrm>
            <a:off x="850538" y="2556552"/>
            <a:ext cx="2743059" cy="442878"/>
          </a:xfrm>
          <a:prstGeom prst="rect">
            <a:avLst/>
          </a:prstGeom>
        </p:spPr>
        <p:txBody>
          <a:bodyPr wrap="none">
            <a:spAutoFit/>
          </a:bodyPr>
          <a:lstStyle/>
          <a:p>
            <a:pPr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企业内部供给预测方法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840FAB2B-4CCF-48D8-A81A-31E18CF5DDB1}"/>
              </a:ext>
            </a:extLst>
          </p:cNvPr>
          <p:cNvGraphicFramePr>
            <a:graphicFrameLocks noGrp="1"/>
          </p:cNvGraphicFramePr>
          <p:nvPr>
            <p:extLst>
              <p:ext uri="{D42A27DB-BD31-4B8C-83A1-F6EECF244321}">
                <p14:modId xmlns:p14="http://schemas.microsoft.com/office/powerpoint/2010/main" val="1638465391"/>
              </p:ext>
            </p:extLst>
          </p:nvPr>
        </p:nvGraphicFramePr>
        <p:xfrm>
          <a:off x="958698" y="3021253"/>
          <a:ext cx="10546116" cy="2080260"/>
        </p:xfrm>
        <a:graphic>
          <a:graphicData uri="http://schemas.openxmlformats.org/drawingml/2006/table">
            <a:tbl>
              <a:tblPr>
                <a:tableStyleId>{5C22544A-7EE6-4342-B048-85BDC9FD1C3A}</a:tableStyleId>
              </a:tblPr>
              <a:tblGrid>
                <a:gridCol w="2067135">
                  <a:extLst>
                    <a:ext uri="{9D8B030D-6E8A-4147-A177-3AD203B41FA5}">
                      <a16:colId xmlns:a16="http://schemas.microsoft.com/office/drawing/2014/main" val="689453072"/>
                    </a:ext>
                  </a:extLst>
                </a:gridCol>
                <a:gridCol w="8478981">
                  <a:extLst>
                    <a:ext uri="{9D8B030D-6E8A-4147-A177-3AD203B41FA5}">
                      <a16:colId xmlns:a16="http://schemas.microsoft.com/office/drawing/2014/main" val="1028644286"/>
                    </a:ext>
                  </a:extLst>
                </a:gridCol>
              </a:tblGrid>
              <a:tr h="0">
                <a:tc>
                  <a:txBody>
                    <a:bodyPr/>
                    <a:lstStyle/>
                    <a:p>
                      <a:pPr algn="just">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人员替换分析法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altLang="en-US" sz="1600" b="1" kern="100" dirty="0">
                          <a:solidFill>
                            <a:srgbClr val="002060"/>
                          </a:solidFill>
                          <a:effectLst/>
                          <a:latin typeface="黑体" panose="02010609060101010101" pitchFamily="49" charset="-122"/>
                          <a:ea typeface="黑体" panose="02010609060101010101" pitchFamily="49" charset="-122"/>
                        </a:rPr>
                        <a:t>针对具体职位进行人力资源供给预测的方法</a:t>
                      </a:r>
                      <a:endParaRPr lang="en-US" alt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1</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针对</a:t>
                      </a:r>
                      <a:r>
                        <a:rPr lang="zh-CN" altLang="en-US" sz="1600" b="1" u="sng" kern="100" dirty="0">
                          <a:solidFill>
                            <a:srgbClr val="002060"/>
                          </a:solidFill>
                          <a:effectLst/>
                          <a:latin typeface="黑体" panose="02010609060101010101" pitchFamily="49" charset="-122"/>
                          <a:ea typeface="黑体" panose="02010609060101010101" pitchFamily="49" charset="-122"/>
                        </a:rPr>
                        <a:t>组织</a:t>
                      </a:r>
                      <a:r>
                        <a:rPr lang="zh-CN" sz="1600" b="1" u="sng" kern="100" dirty="0">
                          <a:solidFill>
                            <a:srgbClr val="002060"/>
                          </a:solidFill>
                          <a:effectLst/>
                          <a:latin typeface="黑体" panose="02010609060101010101" pitchFamily="49" charset="-122"/>
                          <a:ea typeface="黑体" panose="02010609060101010101" pitchFamily="49" charset="-122"/>
                        </a:rPr>
                        <a:t>内部的某个或某些特定的职位，确定能够在未来承担该职位工作的合格候选人</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主要强调从组织内部选拔合适的候选人担任相关职位尤其是更高级职位的做法</a:t>
                      </a:r>
                      <a:endParaRPr lang="zh-CN" sz="1600" b="1"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en-US" sz="1600" b="1" kern="100" dirty="0">
                          <a:solidFill>
                            <a:srgbClr val="002060"/>
                          </a:solidFill>
                          <a:effectLst/>
                          <a:latin typeface="黑体" panose="02010609060101010101" pitchFamily="49" charset="-122"/>
                          <a:ea typeface="黑体" panose="02010609060101010101" pitchFamily="49" charset="-122"/>
                        </a:rPr>
                        <a:t>3</a:t>
                      </a: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有利于激励员工士气；降低招聘成本；为未来的职位填补需要提前做好准备</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83845342"/>
                  </a:ext>
                </a:extLst>
              </a:tr>
              <a:tr h="553720">
                <a:tc>
                  <a:txBody>
                    <a:bodyPr/>
                    <a:lstStyle/>
                    <a:p>
                      <a:pPr algn="just">
                        <a:lnSpc>
                          <a:spcPct val="150000"/>
                        </a:lnSpc>
                        <a:spcAft>
                          <a:spcPts val="0"/>
                        </a:spcAft>
                      </a:pPr>
                      <a:r>
                        <a:rPr lang="en-US" sz="1600" b="1" u="sng" kern="100" dirty="0">
                          <a:solidFill>
                            <a:srgbClr val="002060"/>
                          </a:solidFill>
                          <a:effectLst/>
                          <a:latin typeface="黑体" panose="02010609060101010101" pitchFamily="49" charset="-122"/>
                          <a:ea typeface="黑体" panose="02010609060101010101" pitchFamily="49" charset="-122"/>
                        </a:rPr>
                        <a:t>2.</a:t>
                      </a:r>
                      <a:r>
                        <a:rPr lang="zh-CN" sz="1600" b="1" u="sng" kern="100" dirty="0">
                          <a:solidFill>
                            <a:srgbClr val="002060"/>
                          </a:solidFill>
                          <a:effectLst/>
                          <a:latin typeface="黑体" panose="02010609060101010101" pitchFamily="49" charset="-122"/>
                          <a:ea typeface="黑体" panose="02010609060101010101" pitchFamily="49" charset="-122"/>
                        </a:rPr>
                        <a:t>马尔科夫分析方法</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altLang="en-US" sz="1600" b="1" u="sng" kern="100" dirty="0">
                          <a:solidFill>
                            <a:srgbClr val="002060"/>
                          </a:solidFill>
                          <a:effectLst/>
                          <a:latin typeface="黑体" panose="02010609060101010101" pitchFamily="49" charset="-122"/>
                          <a:ea typeface="黑体" panose="02010609060101010101" pitchFamily="49" charset="-122"/>
                        </a:rPr>
                        <a:t>基于多种职位以及人员流动状况进行人力资源供给预测的方法</a:t>
                      </a:r>
                      <a:endParaRPr lang="en-US" altLang="zh-CN" sz="1600" b="1" u="sng" kern="100" dirty="0">
                        <a:solidFill>
                          <a:srgbClr val="002060"/>
                        </a:solidFill>
                        <a:effectLst/>
                        <a:latin typeface="黑体" panose="02010609060101010101" pitchFamily="49" charset="-122"/>
                        <a:ea typeface="黑体" panose="02010609060101010101" pitchFamily="49" charset="-122"/>
                      </a:endParaRPr>
                    </a:p>
                    <a:p>
                      <a:pPr algn="just">
                        <a:lnSpc>
                          <a:spcPct val="150000"/>
                        </a:lnSpc>
                        <a:spcAft>
                          <a:spcPts val="0"/>
                        </a:spcAft>
                      </a:pPr>
                      <a:r>
                        <a:rPr lang="zh-CN" sz="1600" b="1" u="sng" kern="100" dirty="0">
                          <a:solidFill>
                            <a:srgbClr val="002060"/>
                          </a:solidFill>
                          <a:effectLst/>
                          <a:latin typeface="黑体" panose="02010609060101010101" pitchFamily="49" charset="-122"/>
                          <a:ea typeface="黑体" panose="02010609060101010101" pitchFamily="49" charset="-122"/>
                        </a:rPr>
                        <a:t>利用一种所谓转移矩阵的统计分析程序来进行人力资源供给预测</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91038294"/>
                  </a:ext>
                </a:extLst>
              </a:tr>
            </a:tbl>
          </a:graphicData>
        </a:graphic>
      </p:graphicFrame>
    </p:spTree>
    <p:extLst>
      <p:ext uri="{BB962C8B-B14F-4D97-AF65-F5344CB8AC3E}">
        <p14:creationId xmlns:p14="http://schemas.microsoft.com/office/powerpoint/2010/main" val="2500868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5CF919D-D863-4A83-BBC8-859809556CCD}"/>
              </a:ext>
            </a:extLst>
          </p:cNvPr>
          <p:cNvSpPr/>
          <p:nvPr/>
        </p:nvSpPr>
        <p:spPr>
          <a:xfrm>
            <a:off x="820586" y="487359"/>
            <a:ext cx="4834978" cy="442878"/>
          </a:xfrm>
          <a:prstGeom prst="rect">
            <a:avLst/>
          </a:prstGeom>
        </p:spPr>
        <p:txBody>
          <a:bodyPr wrap="none">
            <a:spAutoFit/>
          </a:bodyPr>
          <a:lstStyle/>
          <a:p>
            <a:pPr>
              <a:lnSpc>
                <a:spcPct val="150000"/>
              </a:lnSpc>
            </a:pPr>
            <a:r>
              <a:rPr lang="zh-CN" altLang="en-US" b="1" u="sng" kern="100" dirty="0">
                <a:solidFill>
                  <a:srgbClr val="002060"/>
                </a:solidFill>
                <a:latin typeface="黑体" pitchFamily="49" charset="-122"/>
                <a:ea typeface="黑体" pitchFamily="49" charset="-122"/>
                <a:cs typeface="Times New Roman" panose="02020603050405020304" pitchFamily="18" charset="0"/>
              </a:rPr>
              <a:t>第二节  人力资源供求平衡的基本对策与方法</a:t>
            </a:r>
            <a:endParaRPr lang="zh-CN" altLang="zh-CN" sz="1600" kern="100" dirty="0">
              <a:solidFill>
                <a:srgbClr val="002060"/>
              </a:solidFill>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57EBD954-7B68-4027-A607-03C3AA8D6784}"/>
              </a:ext>
            </a:extLst>
          </p:cNvPr>
          <p:cNvGraphicFramePr>
            <a:graphicFrameLocks noGrp="1"/>
          </p:cNvGraphicFramePr>
          <p:nvPr>
            <p:extLst>
              <p:ext uri="{D42A27DB-BD31-4B8C-83A1-F6EECF244321}">
                <p14:modId xmlns:p14="http://schemas.microsoft.com/office/powerpoint/2010/main" val="425704136"/>
              </p:ext>
            </p:extLst>
          </p:nvPr>
        </p:nvGraphicFramePr>
        <p:xfrm>
          <a:off x="692150" y="1298575"/>
          <a:ext cx="11127318" cy="4949113"/>
        </p:xfrm>
        <a:graphic>
          <a:graphicData uri="http://schemas.openxmlformats.org/drawingml/2006/table">
            <a:tbl>
              <a:tblPr>
                <a:tableStyleId>{5C22544A-7EE6-4342-B048-85BDC9FD1C3A}</a:tableStyleId>
              </a:tblPr>
              <a:tblGrid>
                <a:gridCol w="558512">
                  <a:extLst>
                    <a:ext uri="{9D8B030D-6E8A-4147-A177-3AD203B41FA5}">
                      <a16:colId xmlns:a16="http://schemas.microsoft.com/office/drawing/2014/main" val="119251158"/>
                    </a:ext>
                  </a:extLst>
                </a:gridCol>
                <a:gridCol w="1721173">
                  <a:extLst>
                    <a:ext uri="{9D8B030D-6E8A-4147-A177-3AD203B41FA5}">
                      <a16:colId xmlns:a16="http://schemas.microsoft.com/office/drawing/2014/main" val="1675223510"/>
                    </a:ext>
                  </a:extLst>
                </a:gridCol>
                <a:gridCol w="8847633">
                  <a:extLst>
                    <a:ext uri="{9D8B030D-6E8A-4147-A177-3AD203B41FA5}">
                      <a16:colId xmlns:a16="http://schemas.microsoft.com/office/drawing/2014/main" val="2263278893"/>
                    </a:ext>
                  </a:extLst>
                </a:gridCol>
              </a:tblGrid>
              <a:tr h="187635">
                <a:tc rowSpan="4">
                  <a:txBody>
                    <a:bodyPr/>
                    <a:lstStyle/>
                    <a:p>
                      <a:pPr algn="just">
                        <a:lnSpc>
                          <a:spcPct val="150000"/>
                        </a:lnSpc>
                        <a:spcAft>
                          <a:spcPts val="0"/>
                        </a:spcAft>
                      </a:pPr>
                      <a:r>
                        <a:rPr lang="en-US" sz="1400" b="1" kern="100" dirty="0">
                          <a:solidFill>
                            <a:srgbClr val="002060"/>
                          </a:solidFill>
                          <a:effectLst/>
                          <a:latin typeface="黑体" pitchFamily="49" charset="-122"/>
                          <a:ea typeface="黑体" pitchFamily="49" charset="-122"/>
                        </a:rPr>
                        <a:t>1.</a:t>
                      </a: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人力供给与需求的平衡</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ctr">
                        <a:lnSpc>
                          <a:spcPct val="150000"/>
                        </a:lnSpc>
                        <a:spcAft>
                          <a:spcPts val="0"/>
                        </a:spcAft>
                      </a:pPr>
                      <a:r>
                        <a:rPr lang="zh-CN" sz="1400" b="1" kern="100">
                          <a:solidFill>
                            <a:srgbClr val="002060"/>
                          </a:solidFill>
                          <a:effectLst/>
                          <a:latin typeface="黑体" pitchFamily="49" charset="-122"/>
                          <a:ea typeface="黑体" pitchFamily="49" charset="-122"/>
                        </a:rPr>
                        <a:t>不平衡情况</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ctr">
                        <a:lnSpc>
                          <a:spcPct val="150000"/>
                        </a:lnSpc>
                        <a:spcAft>
                          <a:spcPts val="0"/>
                        </a:spcAft>
                      </a:pPr>
                      <a:r>
                        <a:rPr lang="zh-CN" sz="1400" b="1" kern="100">
                          <a:solidFill>
                            <a:srgbClr val="002060"/>
                          </a:solidFill>
                          <a:effectLst/>
                          <a:latin typeface="黑体" pitchFamily="49" charset="-122"/>
                          <a:ea typeface="黑体" pitchFamily="49" charset="-122"/>
                        </a:rPr>
                        <a:t>对策</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4276696395"/>
                  </a:ext>
                </a:extLst>
              </a:tr>
              <a:tr h="1670316">
                <a:tc vMerge="1">
                  <a:txBody>
                    <a:bodyPr/>
                    <a:lstStyle/>
                    <a:p>
                      <a:endParaRPr lang="zh-CN" altLang="en-US"/>
                    </a:p>
                  </a:txBody>
                  <a:tcPr/>
                </a:tc>
                <a:tc>
                  <a:txBody>
                    <a:bodyPr/>
                    <a:lstStyle/>
                    <a:p>
                      <a:pPr indent="140335" algn="just">
                        <a:lnSpc>
                          <a:spcPct val="150000"/>
                        </a:lnSpc>
                        <a:spcAft>
                          <a:spcPts val="0"/>
                        </a:spcAft>
                      </a:pPr>
                      <a:r>
                        <a:rPr lang="zh-CN" sz="1400" b="1" kern="100" dirty="0">
                          <a:solidFill>
                            <a:srgbClr val="002060"/>
                          </a:solidFill>
                          <a:effectLst/>
                          <a:latin typeface="黑体" pitchFamily="49" charset="-122"/>
                          <a:ea typeface="黑体" pitchFamily="49" charset="-122"/>
                        </a:rPr>
                        <a:t>供给小于需求</a:t>
                      </a:r>
                    </a:p>
                    <a:p>
                      <a:pPr algn="ctr">
                        <a:lnSpc>
                          <a:spcPct val="150000"/>
                        </a:lnSpc>
                        <a:spcAft>
                          <a:spcPts val="0"/>
                        </a:spcAft>
                      </a:pPr>
                      <a:r>
                        <a:rPr lang="zh-CN" sz="1400" b="1" kern="100" dirty="0">
                          <a:solidFill>
                            <a:srgbClr val="002060"/>
                          </a:solidFill>
                          <a:effectLst/>
                          <a:latin typeface="黑体" pitchFamily="49" charset="-122"/>
                          <a:ea typeface="黑体" pitchFamily="49" charset="-122"/>
                        </a:rPr>
                        <a:t>（不足）</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1</a:t>
                      </a:r>
                      <a:r>
                        <a:rPr lang="zh-CN" sz="1400" b="1" kern="100">
                          <a:solidFill>
                            <a:srgbClr val="002060"/>
                          </a:solidFill>
                          <a:effectLst/>
                          <a:latin typeface="黑体" pitchFamily="49" charset="-122"/>
                          <a:ea typeface="黑体" pitchFamily="49" charset="-122"/>
                        </a:rPr>
                        <a:t>）延长现有员工的工作时间</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2</a:t>
                      </a:r>
                      <a:r>
                        <a:rPr lang="zh-CN" sz="1400" b="1" kern="100">
                          <a:solidFill>
                            <a:srgbClr val="002060"/>
                          </a:solidFill>
                          <a:effectLst/>
                          <a:latin typeface="黑体" pitchFamily="49" charset="-122"/>
                          <a:ea typeface="黑体" pitchFamily="49" charset="-122"/>
                        </a:rPr>
                        <a:t>）做好招募工作</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3</a:t>
                      </a:r>
                      <a:r>
                        <a:rPr lang="zh-CN" sz="1400" b="1" kern="100">
                          <a:solidFill>
                            <a:srgbClr val="002060"/>
                          </a:solidFill>
                          <a:effectLst/>
                          <a:latin typeface="黑体" pitchFamily="49" charset="-122"/>
                          <a:ea typeface="黑体" pitchFamily="49" charset="-122"/>
                        </a:rPr>
                        <a:t>）降低现有人员的流失率</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4</a:t>
                      </a:r>
                      <a:r>
                        <a:rPr lang="zh-CN" sz="1400" b="1" kern="100">
                          <a:solidFill>
                            <a:srgbClr val="002060"/>
                          </a:solidFill>
                          <a:effectLst/>
                          <a:latin typeface="黑体" pitchFamily="49" charset="-122"/>
                          <a:ea typeface="黑体" pitchFamily="49" charset="-122"/>
                        </a:rPr>
                        <a:t>）通过改进生产技术、优化工作流程、加强员工培训等方式提高员工的工作效率来减少人员数量的需求</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5</a:t>
                      </a:r>
                      <a:r>
                        <a:rPr lang="zh-CN" sz="1400" b="1" kern="100">
                          <a:solidFill>
                            <a:srgbClr val="002060"/>
                          </a:solidFill>
                          <a:effectLst/>
                          <a:latin typeface="黑体" pitchFamily="49" charset="-122"/>
                          <a:ea typeface="黑体" pitchFamily="49" charset="-122"/>
                        </a:rPr>
                        <a:t>）将组织中的部分非核心业务通过外包的方式处理</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2322037181"/>
                  </a:ext>
                </a:extLst>
              </a:tr>
              <a:tr h="1034882">
                <a:tc vMerge="1">
                  <a:txBody>
                    <a:bodyPr/>
                    <a:lstStyle/>
                    <a:p>
                      <a:endParaRPr lang="zh-CN" altLang="en-US"/>
                    </a:p>
                  </a:txBody>
                  <a:tcPr/>
                </a:tc>
                <a:tc>
                  <a:txBody>
                    <a:bodyPr/>
                    <a:lstStyle/>
                    <a:p>
                      <a:pPr algn="l">
                        <a:lnSpc>
                          <a:spcPct val="150000"/>
                        </a:lnSpc>
                        <a:spcAft>
                          <a:spcPts val="0"/>
                        </a:spcAft>
                      </a:pPr>
                      <a:r>
                        <a:rPr lang="zh-CN" sz="1400" b="1" kern="100" dirty="0">
                          <a:solidFill>
                            <a:srgbClr val="002060"/>
                          </a:solidFill>
                          <a:effectLst/>
                          <a:latin typeface="黑体" pitchFamily="49" charset="-122"/>
                          <a:ea typeface="黑体" pitchFamily="49" charset="-122"/>
                        </a:rPr>
                        <a:t>供给大于需求</a:t>
                      </a: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（过剩）</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1</a:t>
                      </a:r>
                      <a:r>
                        <a:rPr lang="zh-CN" sz="1400" b="1" kern="100">
                          <a:solidFill>
                            <a:srgbClr val="002060"/>
                          </a:solidFill>
                          <a:effectLst/>
                          <a:latin typeface="黑体" pitchFamily="49" charset="-122"/>
                          <a:ea typeface="黑体" pitchFamily="49" charset="-122"/>
                        </a:rPr>
                        <a:t>）冻结雇佣；</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2</a:t>
                      </a:r>
                      <a:r>
                        <a:rPr lang="zh-CN" sz="1400" b="1" kern="100">
                          <a:solidFill>
                            <a:srgbClr val="002060"/>
                          </a:solidFill>
                          <a:effectLst/>
                          <a:latin typeface="黑体" pitchFamily="49" charset="-122"/>
                          <a:ea typeface="黑体" pitchFamily="49" charset="-122"/>
                        </a:rPr>
                        <a:t>）鼓励员工提前退休；</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3</a:t>
                      </a:r>
                      <a:r>
                        <a:rPr lang="zh-CN" sz="1400" b="1" kern="100">
                          <a:solidFill>
                            <a:srgbClr val="002060"/>
                          </a:solidFill>
                          <a:effectLst/>
                          <a:latin typeface="黑体" pitchFamily="49" charset="-122"/>
                          <a:ea typeface="黑体" pitchFamily="49" charset="-122"/>
                        </a:rPr>
                        <a:t>）</a:t>
                      </a:r>
                      <a:r>
                        <a:rPr lang="zh-CN" sz="1400" b="1" u="sng" kern="100">
                          <a:solidFill>
                            <a:srgbClr val="002060"/>
                          </a:solidFill>
                          <a:effectLst/>
                          <a:latin typeface="黑体" pitchFamily="49" charset="-122"/>
                          <a:ea typeface="黑体" pitchFamily="49" charset="-122"/>
                        </a:rPr>
                        <a:t>缩短每位现有员工的工作时间</a:t>
                      </a:r>
                      <a:endParaRPr lang="zh-CN" sz="1400" b="1" kern="100">
                        <a:solidFill>
                          <a:srgbClr val="002060"/>
                        </a:solidFill>
                        <a:effectLst/>
                        <a:latin typeface="黑体" pitchFamily="49" charset="-122"/>
                        <a:ea typeface="黑体" pitchFamily="49" charset="-122"/>
                      </a:endParaRP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4</a:t>
                      </a:r>
                      <a:r>
                        <a:rPr lang="zh-CN" sz="1400" b="1" kern="100">
                          <a:solidFill>
                            <a:srgbClr val="002060"/>
                          </a:solidFill>
                          <a:effectLst/>
                          <a:latin typeface="黑体" pitchFamily="49" charset="-122"/>
                          <a:ea typeface="黑体" pitchFamily="49" charset="-122"/>
                        </a:rPr>
                        <a:t>）临时性解雇或永久性裁员</a:t>
                      </a:r>
                    </a:p>
                    <a:p>
                      <a:pPr algn="just">
                        <a:lnSpc>
                          <a:spcPct val="150000"/>
                        </a:lnSpc>
                        <a:spcAft>
                          <a:spcPts val="0"/>
                        </a:spcAft>
                      </a:pPr>
                      <a:r>
                        <a:rPr lang="zh-CN" sz="1400" b="1" kern="100">
                          <a:solidFill>
                            <a:srgbClr val="002060"/>
                          </a:solidFill>
                          <a:effectLst/>
                          <a:latin typeface="黑体" pitchFamily="49" charset="-122"/>
                          <a:ea typeface="黑体" pitchFamily="49" charset="-122"/>
                        </a:rPr>
                        <a:t>（</a:t>
                      </a:r>
                      <a:r>
                        <a:rPr lang="en-US" sz="1400" b="1" kern="100">
                          <a:solidFill>
                            <a:srgbClr val="002060"/>
                          </a:solidFill>
                          <a:effectLst/>
                          <a:latin typeface="黑体" pitchFamily="49" charset="-122"/>
                          <a:ea typeface="黑体" pitchFamily="49" charset="-122"/>
                        </a:rPr>
                        <a:t>5</a:t>
                      </a:r>
                      <a:r>
                        <a:rPr lang="zh-CN" sz="1400" b="1" kern="100">
                          <a:solidFill>
                            <a:srgbClr val="002060"/>
                          </a:solidFill>
                          <a:effectLst/>
                          <a:latin typeface="黑体" pitchFamily="49" charset="-122"/>
                          <a:ea typeface="黑体" pitchFamily="49" charset="-122"/>
                        </a:rPr>
                        <a:t>）</a:t>
                      </a:r>
                      <a:r>
                        <a:rPr lang="zh-CN" sz="1400" b="1" u="sng" kern="100">
                          <a:solidFill>
                            <a:srgbClr val="002060"/>
                          </a:solidFill>
                          <a:effectLst/>
                          <a:latin typeface="黑体" pitchFamily="49" charset="-122"/>
                          <a:ea typeface="黑体" pitchFamily="49" charset="-122"/>
                        </a:rPr>
                        <a:t>对富余人员实行培训</a:t>
                      </a:r>
                      <a:endParaRPr lang="zh-CN" sz="1400" b="1" kern="10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2183108086"/>
                  </a:ext>
                </a:extLst>
              </a:tr>
              <a:tr h="1458505">
                <a:tc vMerge="1">
                  <a:txBody>
                    <a:bodyPr/>
                    <a:lstStyle/>
                    <a:p>
                      <a:endParaRPr lang="zh-CN" altLang="en-US"/>
                    </a:p>
                  </a:txBody>
                  <a:tcPr/>
                </a:tc>
                <a:tc>
                  <a:txBody>
                    <a:bodyPr/>
                    <a:lstStyle/>
                    <a:p>
                      <a:pPr algn="l">
                        <a:lnSpc>
                          <a:spcPct val="150000"/>
                        </a:lnSpc>
                        <a:spcAft>
                          <a:spcPts val="0"/>
                        </a:spcAft>
                      </a:pPr>
                      <a:r>
                        <a:rPr lang="zh-CN" sz="1400" b="1" kern="100" dirty="0">
                          <a:solidFill>
                            <a:srgbClr val="002060"/>
                          </a:solidFill>
                          <a:effectLst/>
                          <a:latin typeface="黑体" pitchFamily="49" charset="-122"/>
                          <a:ea typeface="黑体" pitchFamily="49" charset="-122"/>
                        </a:rPr>
                        <a:t>（供求平衡）</a:t>
                      </a:r>
                    </a:p>
                    <a:p>
                      <a:pPr algn="l">
                        <a:lnSpc>
                          <a:spcPct val="150000"/>
                        </a:lnSpc>
                        <a:spcAft>
                          <a:spcPts val="0"/>
                        </a:spcAft>
                      </a:pPr>
                      <a:r>
                        <a:rPr lang="zh-CN" sz="1400" b="1" kern="100" dirty="0">
                          <a:solidFill>
                            <a:srgbClr val="002060"/>
                          </a:solidFill>
                          <a:effectLst/>
                          <a:latin typeface="黑体" pitchFamily="49" charset="-122"/>
                          <a:ea typeface="黑体" pitchFamily="49" charset="-122"/>
                        </a:rPr>
                        <a:t>结构不匹配</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tc>
                  <a:txBody>
                    <a:bodyPr/>
                    <a:lstStyle/>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1</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加强对现有人员的培训开发</a:t>
                      </a:r>
                      <a:endParaRPr lang="zh-CN" sz="1400" b="1" kern="100" dirty="0">
                        <a:solidFill>
                          <a:srgbClr val="002060"/>
                        </a:solidFill>
                        <a:effectLst/>
                        <a:latin typeface="黑体" pitchFamily="49" charset="-122"/>
                        <a:ea typeface="黑体" pitchFamily="49" charset="-122"/>
                      </a:endParaRP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2</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在现有人员胜任未来的工作有困难的情况下，组织需要通过到期或终止劳动合同、自然退休等方式，让一些员工离开组织，同时从阻止外部招聘高素质的新员工为未来新的工作需要储备足够的人才</a:t>
                      </a:r>
                      <a:endParaRPr lang="zh-CN" sz="1400" b="1" kern="100" dirty="0">
                        <a:solidFill>
                          <a:srgbClr val="002060"/>
                        </a:solidFill>
                        <a:effectLst/>
                        <a:latin typeface="黑体" pitchFamily="49" charset="-122"/>
                        <a:ea typeface="黑体" pitchFamily="49" charset="-122"/>
                      </a:endParaRPr>
                    </a:p>
                    <a:p>
                      <a:pPr algn="just">
                        <a:lnSpc>
                          <a:spcPct val="150000"/>
                        </a:lnSpc>
                        <a:spcAft>
                          <a:spcPts val="0"/>
                        </a:spcAft>
                      </a:pPr>
                      <a:r>
                        <a:rPr lang="zh-CN" sz="1400" b="1" kern="100" dirty="0">
                          <a:solidFill>
                            <a:srgbClr val="002060"/>
                          </a:solidFill>
                          <a:effectLst/>
                          <a:latin typeface="黑体" pitchFamily="49" charset="-122"/>
                          <a:ea typeface="黑体" pitchFamily="49" charset="-122"/>
                        </a:rPr>
                        <a:t>（</a:t>
                      </a:r>
                      <a:r>
                        <a:rPr lang="en-US" sz="1400" b="1" kern="100" dirty="0">
                          <a:solidFill>
                            <a:srgbClr val="002060"/>
                          </a:solidFill>
                          <a:effectLst/>
                          <a:latin typeface="黑体" pitchFamily="49" charset="-122"/>
                          <a:ea typeface="黑体" pitchFamily="49" charset="-122"/>
                        </a:rPr>
                        <a:t>3</a:t>
                      </a:r>
                      <a:r>
                        <a:rPr lang="zh-CN" sz="1400" b="1" kern="100" dirty="0">
                          <a:solidFill>
                            <a:srgbClr val="002060"/>
                          </a:solidFill>
                          <a:effectLst/>
                          <a:latin typeface="黑体" pitchFamily="49" charset="-122"/>
                          <a:ea typeface="黑体" pitchFamily="49" charset="-122"/>
                        </a:rPr>
                        <a:t>）</a:t>
                      </a:r>
                      <a:r>
                        <a:rPr lang="zh-CN" sz="1400" b="1" u="sng" kern="100" dirty="0">
                          <a:solidFill>
                            <a:srgbClr val="002060"/>
                          </a:solidFill>
                          <a:effectLst/>
                          <a:latin typeface="黑体" pitchFamily="49" charset="-122"/>
                          <a:ea typeface="黑体" pitchFamily="49" charset="-122"/>
                        </a:rPr>
                        <a:t>将技能不足的老员工逐渐替换到辅助性的工作岗位上</a:t>
                      </a:r>
                      <a:endParaRPr lang="zh-CN" sz="1400" b="1" kern="100" dirty="0">
                        <a:solidFill>
                          <a:srgbClr val="002060"/>
                        </a:solidFill>
                        <a:effectLst/>
                        <a:latin typeface="黑体" pitchFamily="49" charset="-122"/>
                        <a:ea typeface="黑体" pitchFamily="49" charset="-122"/>
                        <a:cs typeface="Times New Roman" panose="02020603050405020304" pitchFamily="18" charset="0"/>
                      </a:endParaRPr>
                    </a:p>
                  </a:txBody>
                  <a:tcPr marL="57767" marR="57767" marT="0" marB="0"/>
                </a:tc>
                <a:extLst>
                  <a:ext uri="{0D108BD9-81ED-4DB2-BD59-A6C34878D82A}">
                    <a16:rowId xmlns:a16="http://schemas.microsoft.com/office/drawing/2014/main" val="3120549488"/>
                  </a:ext>
                </a:extLst>
              </a:tr>
            </a:tbl>
          </a:graphicData>
        </a:graphic>
      </p:graphicFrame>
      <p:sp>
        <p:nvSpPr>
          <p:cNvPr id="14" name="矩形 13">
            <a:extLst>
              <a:ext uri="{FF2B5EF4-FFF2-40B4-BE49-F238E27FC236}">
                <a16:creationId xmlns:a16="http://schemas.microsoft.com/office/drawing/2014/main" id="{15CF919D-D863-4A83-BBC8-859809556CCD}"/>
              </a:ext>
            </a:extLst>
          </p:cNvPr>
          <p:cNvSpPr/>
          <p:nvPr/>
        </p:nvSpPr>
        <p:spPr>
          <a:xfrm>
            <a:off x="956052" y="790744"/>
            <a:ext cx="3379451" cy="507831"/>
          </a:xfrm>
          <a:prstGeom prst="rect">
            <a:avLst/>
          </a:prstGeom>
        </p:spPr>
        <p:txBody>
          <a:bodyPr wrap="none">
            <a:spAutoFit/>
          </a:bodyPr>
          <a:lstStyle/>
          <a:p>
            <a:pPr>
              <a:lnSpc>
                <a:spcPct val="150000"/>
              </a:lnSpc>
            </a:pPr>
            <a:r>
              <a:rPr lang="en-US"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8.</a:t>
            </a:r>
            <a:r>
              <a:rPr lang="zh-CN" altLang="zh-CN" b="1" u="sng" kern="100" dirty="0">
                <a:solidFill>
                  <a:srgbClr val="993300"/>
                </a:solidFill>
                <a:latin typeface="Times New Roman" panose="02020603050405020304" pitchFamily="18" charset="0"/>
                <a:ea typeface="宋体" panose="02010600030101010101" pitchFamily="2" charset="-122"/>
                <a:cs typeface="Times New Roman" panose="02020603050405020304" pitchFamily="18" charset="0"/>
              </a:rPr>
              <a:t>人力资源供求平衡的基本对策</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97181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405D422-3CFF-4521-9C84-9AE6EE0256B9}"/>
              </a:ext>
            </a:extLst>
          </p:cNvPr>
          <p:cNvSpPr/>
          <p:nvPr/>
        </p:nvSpPr>
        <p:spPr>
          <a:xfrm>
            <a:off x="820586" y="614730"/>
            <a:ext cx="3440365" cy="369332"/>
          </a:xfrm>
          <a:prstGeom prst="rect">
            <a:avLst/>
          </a:prstGeom>
        </p:spPr>
        <p:txBody>
          <a:bodyPr wrap="none">
            <a:spAutoFit/>
          </a:bodyPr>
          <a:lstStyle/>
          <a:p>
            <a:r>
              <a:rPr lang="en-US" altLang="zh-CN" b="1" u="sng" kern="100" dirty="0">
                <a:solidFill>
                  <a:srgbClr val="002060"/>
                </a:solidFill>
                <a:latin typeface="黑体" pitchFamily="49" charset="-122"/>
                <a:ea typeface="黑体" pitchFamily="49" charset="-122"/>
                <a:cs typeface="Times New Roman" panose="02020603050405020304" pitchFamily="18" charset="0"/>
              </a:rPr>
              <a:t>9.</a:t>
            </a:r>
            <a:r>
              <a:rPr lang="zh-CN" altLang="zh-CN" b="1" u="sng" kern="100" dirty="0">
                <a:solidFill>
                  <a:srgbClr val="002060"/>
                </a:solidFill>
                <a:latin typeface="黑体" pitchFamily="49" charset="-122"/>
                <a:ea typeface="黑体" pitchFamily="49" charset="-122"/>
                <a:cs typeface="Times New Roman" panose="02020603050405020304" pitchFamily="18" charset="0"/>
              </a:rPr>
              <a:t>人力资源供求平衡的分析方法</a:t>
            </a:r>
            <a:endParaRPr lang="zh-CN" altLang="en-US" dirty="0">
              <a:solidFill>
                <a:srgbClr val="002060"/>
              </a:solidFill>
              <a:latin typeface="黑体" pitchFamily="49" charset="-122"/>
              <a:ea typeface="黑体" pitchFamily="49" charset="-122"/>
            </a:endParaRPr>
          </a:p>
        </p:txBody>
      </p:sp>
      <p:graphicFrame>
        <p:nvGraphicFramePr>
          <p:cNvPr id="7" name="表格 6">
            <a:extLst>
              <a:ext uri="{FF2B5EF4-FFF2-40B4-BE49-F238E27FC236}">
                <a16:creationId xmlns:a16="http://schemas.microsoft.com/office/drawing/2014/main" id="{554A0029-4AF9-4FC7-BFEF-1647706BE026}"/>
              </a:ext>
            </a:extLst>
          </p:cNvPr>
          <p:cNvGraphicFramePr>
            <a:graphicFrameLocks noGrp="1"/>
          </p:cNvGraphicFramePr>
          <p:nvPr>
            <p:extLst>
              <p:ext uri="{D42A27DB-BD31-4B8C-83A1-F6EECF244321}">
                <p14:modId xmlns:p14="http://schemas.microsoft.com/office/powerpoint/2010/main" val="2260781341"/>
              </p:ext>
            </p:extLst>
          </p:nvPr>
        </p:nvGraphicFramePr>
        <p:xfrm>
          <a:off x="907899" y="1298575"/>
          <a:ext cx="8490102" cy="2082930"/>
        </p:xfrm>
        <a:graphic>
          <a:graphicData uri="http://schemas.openxmlformats.org/drawingml/2006/table">
            <a:tbl>
              <a:tblPr>
                <a:tableStyleId>{5C22544A-7EE6-4342-B048-85BDC9FD1C3A}</a:tableStyleId>
              </a:tblPr>
              <a:tblGrid>
                <a:gridCol w="4255052">
                  <a:extLst>
                    <a:ext uri="{9D8B030D-6E8A-4147-A177-3AD203B41FA5}">
                      <a16:colId xmlns:a16="http://schemas.microsoft.com/office/drawing/2014/main" val="2582212022"/>
                    </a:ext>
                  </a:extLst>
                </a:gridCol>
                <a:gridCol w="1404684">
                  <a:extLst>
                    <a:ext uri="{9D8B030D-6E8A-4147-A177-3AD203B41FA5}">
                      <a16:colId xmlns:a16="http://schemas.microsoft.com/office/drawing/2014/main" val="4149958544"/>
                    </a:ext>
                  </a:extLst>
                </a:gridCol>
                <a:gridCol w="2830366">
                  <a:extLst>
                    <a:ext uri="{9D8B030D-6E8A-4147-A177-3AD203B41FA5}">
                      <a16:colId xmlns:a16="http://schemas.microsoft.com/office/drawing/2014/main" val="3775447786"/>
                    </a:ext>
                  </a:extLst>
                </a:gridCol>
              </a:tblGrid>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方法</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速度</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员工受伤害程度</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12054719"/>
                  </a:ext>
                </a:extLst>
              </a:tr>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裁员</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91185555"/>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提前退休</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慢</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低</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54600191"/>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雇佣临时员工或劳务派遣人员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61450765"/>
                  </a:ext>
                </a:extLst>
              </a:tr>
              <a:tr h="0">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外包、离岸经营和移民</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中等</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24966276"/>
                  </a:ext>
                </a:extLst>
              </a:tr>
              <a:tr h="0">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调整薪酬和工作时数</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a:solidFill>
                            <a:srgbClr val="002060"/>
                          </a:solidFill>
                          <a:effectLst/>
                          <a:latin typeface="黑体" pitchFamily="49" charset="-122"/>
                          <a:ea typeface="黑体" pitchFamily="49" charset="-122"/>
                        </a:rPr>
                        <a:t>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0" dirty="0">
                          <a:solidFill>
                            <a:srgbClr val="002060"/>
                          </a:solidFill>
                          <a:effectLst/>
                          <a:latin typeface="黑体" pitchFamily="49" charset="-122"/>
                          <a:ea typeface="黑体" pitchFamily="49" charset="-122"/>
                        </a:rPr>
                        <a:t>中等</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59977476"/>
                  </a:ext>
                </a:extLst>
              </a:tr>
            </a:tbl>
          </a:graphicData>
        </a:graphic>
      </p:graphicFrame>
    </p:spTree>
    <p:extLst>
      <p:ext uri="{BB962C8B-B14F-4D97-AF65-F5344CB8AC3E}">
        <p14:creationId xmlns:p14="http://schemas.microsoft.com/office/powerpoint/2010/main" val="18455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考点：人力资源规划的内容、流程与意义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公司人力资源部门制定未来几年的人力资源规划时，应当首先从解（  ）人手。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组织结构和业务流程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外部劳动力市场状况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竞争对手的情况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公司的战略规划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狭义的人力资源规划专指组织的（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人员供求规划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雇用规划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绩效管理规划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薪酬福利规划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培训开发规划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8274136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26" name="Picture 2" descr="C:\Users\samsung\Desktop\第二部分 导图\图第二部分.png"/>
          <p:cNvPicPr>
            <a:picLocks noChangeAspect="1" noChangeArrowheads="1"/>
          </p:cNvPicPr>
          <p:nvPr/>
        </p:nvPicPr>
        <p:blipFill>
          <a:blip r:embed="rId4" cstate="print"/>
          <a:srcRect/>
          <a:stretch>
            <a:fillRect/>
          </a:stretch>
        </p:blipFill>
        <p:spPr bwMode="auto">
          <a:xfrm>
            <a:off x="692150" y="626534"/>
            <a:ext cx="10551583" cy="5826654"/>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考点：人力资源规划的内容、流程与意义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  ）属于人力资源规划的意义和作用。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有利于组织战略目标的实现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有利于组织整体人力资源管理系统的稳定性、一致性和有效性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有助于组织对人工成本的合理控制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有助于组织开展绩效管理和人员培训</a:t>
            </a: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有助于薪酬管理的效率提升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关于人力资源需求预测的影响因素，表述错误的是（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组织战略会受到组织在未来发展战略和竞争战略的重要影响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产品和服务会受到国家宏观政策调整以及消费者对产品或服务的消费偏好改变的影响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技术因素主要源自新技术的采用比如生产自动化、人工智能等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组织变革包括组织结构调整或国际贸易环境的变化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922948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55023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近年来，随着越来越多的人在网上购物，某物流公司的员工人数迅速增加，这体现出影响人力需求的因素是（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国际贸易环境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组织提供的服务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组织变革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企业在预测未来人力资源需求时，有时会给予某一种关键的经营或管理指标与人力资源需求量之间的关系来进行预测，这种方法属于（  ）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007996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09883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关于人力资源需求预测中的经验判断法的说法，正确的是（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经验判断法主要适用于规模较大、结构复杂的组织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经验判断法是组织各级领导根据自己的经验和直觉确定组织未来人员需求的方法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经验判断法是一种精确的预测方法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经验判断法是一种定量的预测方法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 （  ）是根据一个组织的雇佣水平在最近若干年的总体变化趋势，来预测组织在未来某一时期的人力资源需求数量的方法。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人员核查法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16558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关于人力资源需求预测方法的说法，正确的有（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经验判断法是一种定性的主观判断法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回归分析法是一种定量的预测方法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德尔菲法要求专家们一起开会集体进行需求预测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定量的需求预测方法准确性往往比较高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定性的需求预测方法过于主观，不适合使用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关于企业在使用德尔菲法进行人员需求预测时应注意的问题，表述正确的是（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专家的挑选要有代表性，专家人数至少为</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需要给专家提供充分的资料和信息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问题的表述尽量模糊，让专家能够独立判断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问题设计要合理，专家一次可以回答较多问题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3544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考点：人力资源规划需求预测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由多名专家采用多轮、匿名方式对组织未来人力资源需求进行预测的方法是（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德尔菲法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时间序列法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回归分析法是一种定量分析方法，首先建立人力资源需求数量与其影响因素之间的（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趋势关系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函数关系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比例关系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比率关系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74024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考点：人力资源供给预测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关于人力资源供给预测的说法，错误的是（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它要求企业能够获得的人力资源数量、质量和结构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它不需要了解外部劳动力市场的供给情况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它常常需要用到人力资源技能库中的信息</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它可能会用到马尔科夫分析法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关于人力资源供给预测的说法，错误的是同量來需资人自</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马尔科夫分析法主要采用转移矩阵的统计分析程序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人员替换法有利于激励员工士气，降低招聘成本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马尔科夫分析法和人员替换法是人力资源需求预测的方法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人力资源供给状况一定会受到外部劳动力市场总体供给情况的影响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351812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0164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考点：人力资源供给预测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某公司在进行人力资源供给预测时，针对某些关键职位，细致分析了组织内部能够填补该职位空缺的合格候选人，这种预测方法属于（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马尔科夫分析法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人员替换分析法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超势预测法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转移矩阵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企业面临需求大于供给时，可采取的措施有（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员工加班加点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返聘退休员工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部分业务外包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降低员工离职率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冻结人员雇佣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92693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当组织面临人力资源需求小于供给时，适合采用的组织对策有（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改进生产技术、优化工作流程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加强人力资源招募工作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延长现有员工的工作时间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鼓励员工提前退休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对富余人员进行培训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考点：人力资源供求平衡的方法分析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企业在评估内部的人力资源供给情况时可以采用的工具是（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劳动力市场供给趋势表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竞争对手劳动力需求分析图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员工技能数据库</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本行业人员流动率分析表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058142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在减少未来出现劳动力过剩的方法中，表述正确的是（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载员、降薪、职位调动等见效速度快，员工受伤害程度高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职位分享见效速度中等，员工受伤害程度高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冻结雇用见效速度慢，员工受伤害程度中等</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鼓励提前退休见效速度慢，员工受伤害程度低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关于人力资源外包与离岸经营的说法，错误的是（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被外包出去的工作最好是“模块化的”工作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在选择外包服务供应商时，该机构的规模越大越好、历史越长越好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离岸经营意味着将工作岗位从一个国家转移到另一个国家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可以离岸经营的工作岗位仅限于工作范围窄和非常初级的简单工作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916402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837495"/>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考点：人力资源供求平衡的基本对策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关于非带薪休假的说法，错误的有（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非带薪休假是指通过短期内减少员工的带薪工作日，降低人工成本，避免解雇员工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非带薪休假是指通过保持单位时间的薪酬水平不变，但是减少全体员工的工作时间来避免裁员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员工们之间还可以通过自觉转让工作时间为彼此提供帮助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有助于企业保存现金或是保证现金流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企业可以长期使用学习笔记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某企业自成立后发展限速，随着市场份额的不断扩大，企业人员数量中</a:t>
            </a:r>
            <a:r>
              <a:rPr lang="en-US" altLang="zh-CN" sz="1600" b="1" kern="100" dirty="0">
                <a:solidFill>
                  <a:srgbClr val="002060"/>
                </a:solidFill>
                <a:latin typeface="黑体" pitchFamily="49" charset="-122"/>
                <a:ea typeface="黑体" pitchFamily="49" charset="-122"/>
                <a:cs typeface="Times New Roman" panose="02020603050405020304" pitchFamily="18" charset="0"/>
              </a:rPr>
              <a:t>2500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人增加到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6000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但是随着市场产能过剩，市场空间逐步缩小，企业决定采取收级战略，再加上该企业的产品类型较为单一，所以企业整体的人员余情况比较严重。而与业同时，内部有些部门却还存在着人手不足和明显的人岗不匹配现象。在行业不景气的大形势下，未来如何维持企业运营并保持一定增长，需要企业充分利用现有的人力资源，以满足战略发展的需要，对此，该企业的管理者感到很困惑。</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勤工身气根据以上资料，回答下列问题：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）更好地利用现有人力资源，该企业需要重点做好的人力资源管理工作有（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人力资源优化配置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提高员工福利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招聘新员工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人力资源规划有业企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302767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776742B-CC8B-411B-881C-1536B86A1330}"/>
              </a:ext>
            </a:extLst>
          </p:cNvPr>
          <p:cNvSpPr txBox="1"/>
          <p:nvPr/>
        </p:nvSpPr>
        <p:spPr>
          <a:xfrm>
            <a:off x="1783215" y="2414250"/>
            <a:ext cx="8625569" cy="144655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4400" b="1" dirty="0">
                <a:solidFill>
                  <a:srgbClr val="002060"/>
                </a:solidFill>
                <a:latin typeface="黑体" pitchFamily="49" charset="-122"/>
                <a:ea typeface="黑体" pitchFamily="49" charset="-122"/>
              </a:rPr>
              <a:t>第四章  战略性人力资源管理</a:t>
            </a:r>
            <a:endParaRPr lang="en-US" altLang="zh-CN" sz="44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44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8609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某企业自成立后发展限速，随着市场份额的不断扩大，企业人员数量中</a:t>
            </a:r>
            <a:r>
              <a:rPr lang="en-US" altLang="zh-CN" sz="1600" b="1" kern="100" dirty="0">
                <a:solidFill>
                  <a:srgbClr val="002060"/>
                </a:solidFill>
                <a:latin typeface="黑体" pitchFamily="49" charset="-122"/>
                <a:ea typeface="黑体" pitchFamily="49" charset="-122"/>
                <a:cs typeface="Times New Roman" panose="02020603050405020304" pitchFamily="18" charset="0"/>
              </a:rPr>
              <a:t>2500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人增加到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6000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但是随着市场产能过剩，市场空间逐步缩小，企业决定采取收级战略，再加上该企业的产品类型较为单一，所以企业整体的人员余情况比较严重。而与业同时，内部有些部门却还存在着人手不足和明显的人岗不匹配现象。在行业不景气的大形势下，未来如何维持企业运营并保持一定增长，需要企业充分利用现有的人力资源，以满足战略发展的需要，对此，该企业的管理者感到很困惑。</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勤工身气根据以上资料，回答下列问题：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）该企业当前面临的人员余问题，反映了（  ）对人力资源需求的影响。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企业战略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人力资源供给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产品市场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）解决该企业内部有些部门人才短缺的方法有（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本部门员工加班加点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通过改进生产技术提高效率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对其他部门中可用的富余人员再培训后转到人才紧缺部门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在本部门内进行职位分享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）对企业整体人员过剩的情况，企业可以采取的方法有（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职位外包</a:t>
            </a:r>
            <a:r>
              <a:rPr lang="en-US" altLang="zh-CN" sz="1600" b="1" kern="100" dirty="0">
                <a:solidFill>
                  <a:srgbClr val="002060"/>
                </a:solidFill>
                <a:latin typeface="黑体" pitchFamily="49" charset="-122"/>
                <a:ea typeface="黑体" pitchFamily="49" charset="-122"/>
                <a:cs typeface="Times New Roman" panose="02020603050405020304" pitchFamily="18" charset="0"/>
              </a:rPr>
              <a:t>           B.</a:t>
            </a:r>
            <a:r>
              <a:rPr lang="zh-CN" altLang="en-US" sz="1600" b="1" kern="100" dirty="0">
                <a:solidFill>
                  <a:srgbClr val="002060"/>
                </a:solidFill>
                <a:latin typeface="黑体" pitchFamily="49" charset="-122"/>
                <a:ea typeface="黑体" pitchFamily="49" charset="-122"/>
                <a:cs typeface="Times New Roman" panose="02020603050405020304" pitchFamily="18" charset="0"/>
              </a:rPr>
              <a:t>裁员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鼓励提前退休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冻结雇佣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30413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0C30B57B-FD1A-4749-B37D-C636DB6427E6}"/>
              </a:ext>
            </a:extLst>
          </p:cNvPr>
          <p:cNvSpPr txBox="1"/>
          <p:nvPr/>
        </p:nvSpPr>
        <p:spPr>
          <a:xfrm>
            <a:off x="3515557" y="2485748"/>
            <a:ext cx="5308847" cy="1569660"/>
          </a:xfrm>
          <a:prstGeom prst="rect">
            <a:avLst/>
          </a:prstGeom>
          <a:noFill/>
        </p:spPr>
        <p:txBody>
          <a:bodyPr wrap="square" rtlCol="0">
            <a:spAutoFit/>
          </a:bodyPr>
          <a:lstStyle/>
          <a:p>
            <a:r>
              <a:rPr lang="en-US" altLang="zh-CN" sz="9600" b="1" dirty="0">
                <a:solidFill>
                  <a:srgbClr val="002060"/>
                </a:solidFill>
                <a:latin typeface="黑体" panose="02010609060101010101" pitchFamily="49" charset="-122"/>
                <a:ea typeface="黑体" panose="02010609060101010101" pitchFamily="49" charset="-122"/>
              </a:rPr>
              <a:t>THANK</a:t>
            </a:r>
            <a:endParaRPr lang="zh-CN" altLang="en-US" sz="9600" b="1" dirty="0">
              <a:solidFill>
                <a:srgbClr val="00206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88095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050" name="Picture 2" descr="C:\Users\samsung\Desktop\第二部分 导图\图第四章.png"/>
          <p:cNvPicPr>
            <a:picLocks noChangeAspect="1" noChangeArrowheads="1"/>
          </p:cNvPicPr>
          <p:nvPr/>
        </p:nvPicPr>
        <p:blipFill>
          <a:blip r:embed="rId4" cstate="print"/>
          <a:srcRect/>
          <a:stretch>
            <a:fillRect/>
          </a:stretch>
        </p:blipFill>
        <p:spPr bwMode="auto">
          <a:xfrm>
            <a:off x="1059921" y="795867"/>
            <a:ext cx="8174037" cy="5215466"/>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221DBCC6-8CD5-4AFB-8378-34C8D0387F40}"/>
              </a:ext>
            </a:extLst>
          </p:cNvPr>
          <p:cNvSpPr/>
          <p:nvPr/>
        </p:nvSpPr>
        <p:spPr>
          <a:xfrm>
            <a:off x="820586" y="469582"/>
            <a:ext cx="4483920" cy="507831"/>
          </a:xfrm>
          <a:prstGeom prst="rect">
            <a:avLst/>
          </a:prstGeom>
        </p:spPr>
        <p:txBody>
          <a:bodyPr wrap="none">
            <a:spAutoFit/>
          </a:bodyPr>
          <a:lstStyle/>
          <a:p>
            <a:pPr>
              <a:lnSpc>
                <a:spcPct val="150000"/>
              </a:lnSpc>
            </a:pPr>
            <a:r>
              <a:rPr lang="zh-CN" altLang="en-US"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第一节</a:t>
            </a:r>
            <a:r>
              <a:rPr lang="en-US" altLang="zh-CN"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b="1" kern="100" dirty="0">
                <a:solidFill>
                  <a:srgbClr val="002060"/>
                </a:solidFill>
                <a:latin typeface="Times New Roman" panose="02020603050405020304" pitchFamily="18" charset="0"/>
                <a:ea typeface="宋体" panose="02010600030101010101" pitchFamily="2" charset="-122"/>
                <a:cs typeface="Times New Roman" panose="02020603050405020304" pitchFamily="18" charset="0"/>
              </a:rPr>
              <a:t> 战略性人力资源管理及其实施过程</a:t>
            </a:r>
            <a:endParaRPr lang="zh-CN" altLang="zh-CN"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385" name="Rectangle 1"/>
          <p:cNvSpPr>
            <a:spLocks noChangeArrowheads="1"/>
          </p:cNvSpPr>
          <p:nvPr/>
        </p:nvSpPr>
        <p:spPr bwMode="auto">
          <a:xfrm>
            <a:off x="692150" y="885309"/>
            <a:ext cx="401904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Times New Roman" pitchFamily="18" charset="0"/>
                <a:ea typeface="宋体" pitchFamily="2" charset="-122"/>
                <a:cs typeface="Times New Roman" pitchFamily="18" charset="0"/>
              </a:rPr>
              <a:t>1</a:t>
            </a:r>
            <a:r>
              <a:rPr kumimoji="0" lang="zh-CN" altLang="en-US" b="1" i="0" u="sng" strike="noStrike" cap="none" normalizeH="0" baseline="0" dirty="0">
                <a:ln>
                  <a:noFill/>
                </a:ln>
                <a:solidFill>
                  <a:srgbClr val="993300"/>
                </a:solidFill>
                <a:effectLst/>
                <a:latin typeface="Times New Roman" pitchFamily="18" charset="0"/>
                <a:ea typeface="宋体" pitchFamily="2" charset="-122"/>
                <a:cs typeface="Times New Roman" pitchFamily="18" charset="0"/>
              </a:rPr>
              <a:t>．战略人力资源管理的概念及其内涵</a:t>
            </a:r>
            <a:endParaRPr kumimoji="0" lang="zh-CN" altLang="en-US"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graphicFrame>
        <p:nvGraphicFramePr>
          <p:cNvPr id="14" name="表格 13"/>
          <p:cNvGraphicFramePr>
            <a:graphicFrameLocks noGrp="1"/>
          </p:cNvGraphicFramePr>
          <p:nvPr/>
        </p:nvGraphicFramePr>
        <p:xfrm>
          <a:off x="677068" y="1597660"/>
          <a:ext cx="10837863" cy="4268980"/>
        </p:xfrm>
        <a:graphic>
          <a:graphicData uri="http://schemas.openxmlformats.org/drawingml/2006/table">
            <a:tbl>
              <a:tblPr/>
              <a:tblGrid>
                <a:gridCol w="2902676">
                  <a:extLst>
                    <a:ext uri="{9D8B030D-6E8A-4147-A177-3AD203B41FA5}">
                      <a16:colId xmlns:a16="http://schemas.microsoft.com/office/drawing/2014/main" val="20000"/>
                    </a:ext>
                  </a:extLst>
                </a:gridCol>
                <a:gridCol w="7935187">
                  <a:extLst>
                    <a:ext uri="{9D8B030D-6E8A-4147-A177-3AD203B41FA5}">
                      <a16:colId xmlns:a16="http://schemas.microsoft.com/office/drawing/2014/main" val="20001"/>
                    </a:ext>
                  </a:extLst>
                </a:gridCol>
              </a:tblGrid>
              <a:tr h="677333">
                <a:tc>
                  <a:txBody>
                    <a:bodyPr/>
                    <a:lstStyle/>
                    <a:p>
                      <a:pPr algn="l">
                        <a:lnSpc>
                          <a:spcPct val="150000"/>
                        </a:lnSpc>
                        <a:spcAft>
                          <a:spcPts val="0"/>
                        </a:spcAft>
                      </a:pPr>
                      <a:r>
                        <a:rPr lang="en-US"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战略性人力资源管理</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u="sng" kern="100">
                          <a:solidFill>
                            <a:srgbClr val="002060"/>
                          </a:solidFill>
                          <a:latin typeface="黑体" pitchFamily="49" charset="-122"/>
                          <a:ea typeface="黑体" pitchFamily="49" charset="-122"/>
                          <a:cs typeface="Times New Roman"/>
                        </a:rPr>
                        <a:t>指为了提高一个组织的绩效水平，培育富有创新性和灵活性的组织文化，而将组织的人力资源管理活动同战略目标联系在一起的做法，或为了实现一个组织的目标而实施的有计划的人力资源运用模式以及各种人力资源管理活动。</a:t>
                      </a:r>
                      <a:endParaRPr lang="zh-CN" sz="1800" b="1" kern="100">
                        <a:solidFill>
                          <a:srgbClr val="002060"/>
                        </a:solidFill>
                        <a:latin typeface="黑体" pitchFamily="49" charset="-122"/>
                        <a:ea typeface="黑体" pitchFamily="49" charset="-122"/>
                        <a:cs typeface="Times New Roman"/>
                      </a:endParaRP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8667">
                <a:tc>
                  <a:txBody>
                    <a:bodyPr/>
                    <a:lstStyle/>
                    <a:p>
                      <a:pPr algn="l">
                        <a:lnSpc>
                          <a:spcPct val="150000"/>
                        </a:lnSpc>
                        <a:spcAft>
                          <a:spcPts val="0"/>
                        </a:spcAft>
                      </a:pPr>
                      <a:r>
                        <a:rPr lang="en-US" sz="1800" b="1" kern="100">
                          <a:solidFill>
                            <a:srgbClr val="002060"/>
                          </a:solidFill>
                          <a:latin typeface="黑体" pitchFamily="49" charset="-122"/>
                          <a:ea typeface="黑体" pitchFamily="49" charset="-122"/>
                          <a:cs typeface="Times New Roman"/>
                        </a:rPr>
                        <a:t>2. </a:t>
                      </a:r>
                      <a:r>
                        <a:rPr lang="zh-CN" sz="1800" b="1" kern="100">
                          <a:solidFill>
                            <a:srgbClr val="002060"/>
                          </a:solidFill>
                          <a:latin typeface="黑体" pitchFamily="49" charset="-122"/>
                          <a:ea typeface="黑体" pitchFamily="49" charset="-122"/>
                          <a:cs typeface="Times New Roman"/>
                        </a:rPr>
                        <a:t>战略性人力资源管理核心理念</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人力资源管理必须能够帮助组织实现战略，赢得竞争优势</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5333">
                <a:tc>
                  <a:txBody>
                    <a:bodyPr/>
                    <a:lstStyle/>
                    <a:p>
                      <a:pPr algn="l">
                        <a:lnSpc>
                          <a:spcPct val="150000"/>
                        </a:lnSpc>
                        <a:spcAft>
                          <a:spcPts val="0"/>
                        </a:spcAft>
                      </a:pPr>
                      <a:r>
                        <a:rPr lang="en-US" sz="1800" b="1" kern="100">
                          <a:solidFill>
                            <a:srgbClr val="002060"/>
                          </a:solidFill>
                          <a:latin typeface="黑体" pitchFamily="49" charset="-122"/>
                          <a:ea typeface="黑体" pitchFamily="49" charset="-122"/>
                          <a:cs typeface="Times New Roman"/>
                        </a:rPr>
                        <a:t>3.</a:t>
                      </a:r>
                      <a:r>
                        <a:rPr lang="zh-CN" sz="1800" b="1" kern="100">
                          <a:solidFill>
                            <a:srgbClr val="002060"/>
                          </a:solidFill>
                          <a:latin typeface="黑体" pitchFamily="49" charset="-122"/>
                          <a:ea typeface="黑体" pitchFamily="49" charset="-122"/>
                          <a:cs typeface="Times New Roman"/>
                        </a:rPr>
                        <a:t>组织的人力资源管理活动必须具有两方面的一致性</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a:t>
                      </a:r>
                      <a:r>
                        <a:rPr lang="en-US" sz="1800" b="1" kern="100">
                          <a:solidFill>
                            <a:srgbClr val="002060"/>
                          </a:solidFill>
                          <a:latin typeface="黑体" pitchFamily="49" charset="-122"/>
                          <a:ea typeface="黑体" pitchFamily="49" charset="-122"/>
                          <a:cs typeface="Times New Roman"/>
                        </a:rPr>
                        <a:t>1</a:t>
                      </a:r>
                      <a:r>
                        <a:rPr lang="zh-CN" sz="1800" b="1" kern="100">
                          <a:solidFill>
                            <a:srgbClr val="002060"/>
                          </a:solidFill>
                          <a:latin typeface="黑体" pitchFamily="49" charset="-122"/>
                          <a:ea typeface="黑体" pitchFamily="49" charset="-122"/>
                          <a:cs typeface="Times New Roman"/>
                        </a:rPr>
                        <a:t>）人力资源管理战略与外部环境和组织战略之间的一致性，也称外部契合或垂直一致性，它强调组织的人力资源管理必须与组织战略保持完全的一致性；</a:t>
                      </a:r>
                    </a:p>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a:t>
                      </a:r>
                      <a:r>
                        <a:rPr lang="en-US" sz="1800" b="1" kern="100">
                          <a:solidFill>
                            <a:srgbClr val="002060"/>
                          </a:solidFill>
                          <a:latin typeface="黑体" pitchFamily="49" charset="-122"/>
                          <a:ea typeface="黑体" pitchFamily="49" charset="-122"/>
                          <a:cs typeface="Times New Roman"/>
                        </a:rPr>
                        <a:t>2</a:t>
                      </a:r>
                      <a:r>
                        <a:rPr lang="zh-CN" sz="1800" b="1" kern="100">
                          <a:solidFill>
                            <a:srgbClr val="002060"/>
                          </a:solidFill>
                          <a:latin typeface="黑体" pitchFamily="49" charset="-122"/>
                          <a:ea typeface="黑体" pitchFamily="49" charset="-122"/>
                          <a:cs typeface="Times New Roman"/>
                        </a:rPr>
                        <a:t>）人力资源管理职能的内部一致性，也称内部契合或水平一致性，它强调组织内部的各种人力资源管理政策和实践之间必须保持高度的一致性，相互之间形成一种良性的匹配，互动关系。</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333">
                <a:tc>
                  <a:txBody>
                    <a:bodyPr/>
                    <a:lstStyle/>
                    <a:p>
                      <a:pPr algn="l">
                        <a:lnSpc>
                          <a:spcPct val="150000"/>
                        </a:lnSpc>
                        <a:spcAft>
                          <a:spcPts val="0"/>
                        </a:spcAft>
                      </a:pPr>
                      <a:r>
                        <a:rPr lang="en-US" altLang="zh-CN" sz="1800" b="1" kern="100" dirty="0">
                          <a:solidFill>
                            <a:srgbClr val="002060"/>
                          </a:solidFill>
                          <a:latin typeface="黑体" pitchFamily="49" charset="-122"/>
                          <a:ea typeface="黑体" pitchFamily="49" charset="-122"/>
                          <a:cs typeface="Times New Roman"/>
                        </a:rPr>
                        <a:t>4.</a:t>
                      </a:r>
                      <a:r>
                        <a:rPr lang="zh-CN" sz="1800" b="1" kern="100" dirty="0">
                          <a:solidFill>
                            <a:srgbClr val="002060"/>
                          </a:solidFill>
                          <a:latin typeface="黑体" pitchFamily="49" charset="-122"/>
                          <a:ea typeface="黑体" pitchFamily="49" charset="-122"/>
                          <a:cs typeface="Times New Roman"/>
                        </a:rPr>
                        <a:t>人力资本</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人力资本是获取竞争优势的主要资源</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221DBCC6-8CD5-4AFB-8378-34C8D0387F40}"/>
              </a:ext>
            </a:extLst>
          </p:cNvPr>
          <p:cNvSpPr/>
          <p:nvPr/>
        </p:nvSpPr>
        <p:spPr>
          <a:xfrm>
            <a:off x="820586" y="469582"/>
            <a:ext cx="4483920" cy="507831"/>
          </a:xfrm>
          <a:prstGeom prst="rect">
            <a:avLst/>
          </a:prstGeom>
        </p:spPr>
        <p:txBody>
          <a:bodyPr wrap="none">
            <a:spAutoFit/>
          </a:bodyPr>
          <a:lstStyle/>
          <a:p>
            <a:pPr>
              <a:lnSpc>
                <a:spcPct val="150000"/>
              </a:lnSpc>
            </a:pPr>
            <a:r>
              <a:rPr lang="zh-CN" altLang="en-US"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第一节</a:t>
            </a:r>
            <a:r>
              <a:rPr lang="en-US" altLang="zh-CN" b="1" kern="100" dirty="0">
                <a:solidFill>
                  <a:srgbClr val="00206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b="1" kern="100" dirty="0">
                <a:solidFill>
                  <a:srgbClr val="002060"/>
                </a:solidFill>
                <a:latin typeface="Times New Roman" panose="02020603050405020304" pitchFamily="18" charset="0"/>
                <a:ea typeface="宋体" panose="02010600030101010101" pitchFamily="2" charset="-122"/>
                <a:cs typeface="Times New Roman" panose="02020603050405020304" pitchFamily="18" charset="0"/>
              </a:rPr>
              <a:t> 战略性人力资源管理及其实施过程</a:t>
            </a:r>
            <a:endParaRPr lang="zh-CN" altLang="zh-CN"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385" name="Rectangle 1"/>
          <p:cNvSpPr>
            <a:spLocks noChangeArrowheads="1"/>
          </p:cNvSpPr>
          <p:nvPr/>
        </p:nvSpPr>
        <p:spPr bwMode="auto">
          <a:xfrm>
            <a:off x="692150" y="885309"/>
            <a:ext cx="401904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Times New Roman" pitchFamily="18" charset="0"/>
                <a:ea typeface="宋体" pitchFamily="2" charset="-122"/>
                <a:cs typeface="Times New Roman" pitchFamily="18" charset="0"/>
              </a:rPr>
              <a:t>1</a:t>
            </a:r>
            <a:r>
              <a:rPr kumimoji="0" lang="zh-CN" altLang="en-US" b="1" i="0" u="sng" strike="noStrike" cap="none" normalizeH="0" baseline="0" dirty="0">
                <a:ln>
                  <a:noFill/>
                </a:ln>
                <a:solidFill>
                  <a:srgbClr val="993300"/>
                </a:solidFill>
                <a:effectLst/>
                <a:latin typeface="Times New Roman" pitchFamily="18" charset="0"/>
                <a:ea typeface="宋体" pitchFamily="2" charset="-122"/>
                <a:cs typeface="Times New Roman" pitchFamily="18" charset="0"/>
              </a:rPr>
              <a:t>．战略人力资源管理的概念及其内涵</a:t>
            </a:r>
            <a:endParaRPr kumimoji="0" lang="zh-CN" altLang="en-US"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graphicFrame>
        <p:nvGraphicFramePr>
          <p:cNvPr id="14" name="表格 13"/>
          <p:cNvGraphicFramePr>
            <a:graphicFrameLocks noGrp="1"/>
          </p:cNvGraphicFramePr>
          <p:nvPr/>
        </p:nvGraphicFramePr>
        <p:xfrm>
          <a:off x="694265" y="1298575"/>
          <a:ext cx="11108267" cy="4930648"/>
        </p:xfrm>
        <a:graphic>
          <a:graphicData uri="http://schemas.openxmlformats.org/drawingml/2006/table">
            <a:tbl>
              <a:tblPr/>
              <a:tblGrid>
                <a:gridCol w="1145709">
                  <a:extLst>
                    <a:ext uri="{9D8B030D-6E8A-4147-A177-3AD203B41FA5}">
                      <a16:colId xmlns:a16="http://schemas.microsoft.com/office/drawing/2014/main" val="20000"/>
                    </a:ext>
                  </a:extLst>
                </a:gridCol>
                <a:gridCol w="9962558">
                  <a:extLst>
                    <a:ext uri="{9D8B030D-6E8A-4147-A177-3AD203B41FA5}">
                      <a16:colId xmlns:a16="http://schemas.microsoft.com/office/drawing/2014/main" val="20001"/>
                    </a:ext>
                  </a:extLst>
                </a:gridCol>
              </a:tblGrid>
              <a:tr h="1693333">
                <a:tc>
                  <a:txBody>
                    <a:bodyPr/>
                    <a:lstStyle/>
                    <a:p>
                      <a:pPr algn="l">
                        <a:lnSpc>
                          <a:spcPct val="150000"/>
                        </a:lnSpc>
                        <a:spcAft>
                          <a:spcPts val="0"/>
                        </a:spcAft>
                      </a:pPr>
                      <a:r>
                        <a:rPr lang="en-US" altLang="zh-CN" sz="1700" b="1" kern="100" dirty="0">
                          <a:solidFill>
                            <a:srgbClr val="002060"/>
                          </a:solidFill>
                          <a:latin typeface="黑体" pitchFamily="49" charset="-122"/>
                          <a:ea typeface="黑体" pitchFamily="49" charset="-122"/>
                          <a:cs typeface="Times New Roman"/>
                        </a:rPr>
                        <a:t>5.</a:t>
                      </a:r>
                      <a:r>
                        <a:rPr lang="zh-CN" sz="1700" b="1" kern="100" dirty="0">
                          <a:solidFill>
                            <a:srgbClr val="002060"/>
                          </a:solidFill>
                          <a:latin typeface="黑体" pitchFamily="49" charset="-122"/>
                          <a:ea typeface="黑体" pitchFamily="49" charset="-122"/>
                          <a:cs typeface="Times New Roman"/>
                        </a:rPr>
                        <a:t>战略性人力资源管理要求组织的人力资源管理必须贯彻的重要思想</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700" b="1" kern="100">
                          <a:solidFill>
                            <a:srgbClr val="002060"/>
                          </a:solidFill>
                          <a:latin typeface="黑体" pitchFamily="49" charset="-122"/>
                          <a:ea typeface="黑体" pitchFamily="49" charset="-122"/>
                          <a:cs typeface="Times New Roman"/>
                        </a:rPr>
                        <a:t>（</a:t>
                      </a:r>
                      <a:r>
                        <a:rPr lang="en-US" sz="1700" b="1" kern="100">
                          <a:solidFill>
                            <a:srgbClr val="002060"/>
                          </a:solidFill>
                          <a:latin typeface="黑体" pitchFamily="49" charset="-122"/>
                          <a:ea typeface="黑体" pitchFamily="49" charset="-122"/>
                          <a:cs typeface="Times New Roman"/>
                        </a:rPr>
                        <a:t>1</a:t>
                      </a:r>
                      <a:r>
                        <a:rPr lang="zh-CN" sz="1700" b="1" kern="100">
                          <a:solidFill>
                            <a:srgbClr val="002060"/>
                          </a:solidFill>
                          <a:latin typeface="黑体" pitchFamily="49" charset="-122"/>
                          <a:ea typeface="黑体" pitchFamily="49" charset="-122"/>
                          <a:cs typeface="Times New Roman"/>
                        </a:rPr>
                        <a:t>）以利润为导向的观点</a:t>
                      </a:r>
                    </a:p>
                    <a:p>
                      <a:pPr algn="just">
                        <a:lnSpc>
                          <a:spcPct val="150000"/>
                        </a:lnSpc>
                        <a:spcAft>
                          <a:spcPts val="0"/>
                        </a:spcAft>
                      </a:pPr>
                      <a:r>
                        <a:rPr lang="zh-CN" sz="1700" b="1" kern="100">
                          <a:solidFill>
                            <a:srgbClr val="002060"/>
                          </a:solidFill>
                          <a:latin typeface="黑体" pitchFamily="49" charset="-122"/>
                          <a:ea typeface="黑体" pitchFamily="49" charset="-122"/>
                          <a:cs typeface="Times New Roman"/>
                        </a:rPr>
                        <a:t>（</a:t>
                      </a:r>
                      <a:r>
                        <a:rPr lang="en-US" sz="1700" b="1" kern="100">
                          <a:solidFill>
                            <a:srgbClr val="002060"/>
                          </a:solidFill>
                          <a:latin typeface="黑体" pitchFamily="49" charset="-122"/>
                          <a:ea typeface="黑体" pitchFamily="49" charset="-122"/>
                          <a:cs typeface="Times New Roman"/>
                        </a:rPr>
                        <a:t>2</a:t>
                      </a:r>
                      <a:r>
                        <a:rPr lang="zh-CN" sz="1700" b="1" kern="100">
                          <a:solidFill>
                            <a:srgbClr val="002060"/>
                          </a:solidFill>
                          <a:latin typeface="黑体" pitchFamily="49" charset="-122"/>
                          <a:ea typeface="黑体" pitchFamily="49" charset="-122"/>
                          <a:cs typeface="Times New Roman"/>
                        </a:rPr>
                        <a:t>）对生产率、薪酬福利、招募甄选、培训开发、绩效反馈、缺勤、临时解雇及员工态度调查等人力资源管理问题的成本和收益进行分析、评价和解释</a:t>
                      </a:r>
                    </a:p>
                    <a:p>
                      <a:pPr algn="just">
                        <a:lnSpc>
                          <a:spcPct val="150000"/>
                        </a:lnSpc>
                        <a:spcAft>
                          <a:spcPts val="0"/>
                        </a:spcAft>
                      </a:pPr>
                      <a:r>
                        <a:rPr lang="zh-CN" sz="1700" b="1" kern="100">
                          <a:solidFill>
                            <a:srgbClr val="002060"/>
                          </a:solidFill>
                          <a:latin typeface="黑体" pitchFamily="49" charset="-122"/>
                          <a:ea typeface="黑体" pitchFamily="49" charset="-122"/>
                          <a:cs typeface="Times New Roman"/>
                        </a:rPr>
                        <a:t>（</a:t>
                      </a:r>
                      <a:r>
                        <a:rPr lang="en-US" sz="1700" b="1" kern="100">
                          <a:solidFill>
                            <a:srgbClr val="002060"/>
                          </a:solidFill>
                          <a:latin typeface="黑体" pitchFamily="49" charset="-122"/>
                          <a:ea typeface="黑体" pitchFamily="49" charset="-122"/>
                          <a:cs typeface="Times New Roman"/>
                        </a:rPr>
                        <a:t>3</a:t>
                      </a:r>
                      <a:r>
                        <a:rPr lang="zh-CN" sz="1700" b="1" kern="100">
                          <a:solidFill>
                            <a:srgbClr val="002060"/>
                          </a:solidFill>
                          <a:latin typeface="黑体" pitchFamily="49" charset="-122"/>
                          <a:ea typeface="黑体" pitchFamily="49" charset="-122"/>
                          <a:cs typeface="Times New Roman"/>
                        </a:rPr>
                        <a:t>）采用包括可行性、挑战性、具体性以及有意义性等目标在内的人力资源管理模型，同时针对组织所遇到的问题，提供人力资源管理方面的建议性对策报告</a:t>
                      </a:r>
                    </a:p>
                    <a:p>
                      <a:pPr algn="just">
                        <a:lnSpc>
                          <a:spcPct val="150000"/>
                        </a:lnSpc>
                        <a:spcAft>
                          <a:spcPts val="0"/>
                        </a:spcAft>
                      </a:pPr>
                      <a:r>
                        <a:rPr lang="zh-CN" sz="1700" b="1" kern="100">
                          <a:solidFill>
                            <a:srgbClr val="002060"/>
                          </a:solidFill>
                          <a:latin typeface="黑体" pitchFamily="49" charset="-122"/>
                          <a:ea typeface="黑体" pitchFamily="49" charset="-122"/>
                          <a:cs typeface="Times New Roman"/>
                        </a:rPr>
                        <a:t>（</a:t>
                      </a:r>
                      <a:r>
                        <a:rPr lang="en-US" sz="1700" b="1" kern="100">
                          <a:solidFill>
                            <a:srgbClr val="002060"/>
                          </a:solidFill>
                          <a:latin typeface="黑体" pitchFamily="49" charset="-122"/>
                          <a:ea typeface="黑体" pitchFamily="49" charset="-122"/>
                          <a:cs typeface="Times New Roman"/>
                        </a:rPr>
                        <a:t>4</a:t>
                      </a:r>
                      <a:r>
                        <a:rPr lang="zh-CN" sz="1700" b="1" kern="100">
                          <a:solidFill>
                            <a:srgbClr val="002060"/>
                          </a:solidFill>
                          <a:latin typeface="黑体" pitchFamily="49" charset="-122"/>
                          <a:ea typeface="黑体" pitchFamily="49" charset="-122"/>
                          <a:cs typeface="Times New Roman"/>
                        </a:rPr>
                        <a:t>）为人力资源管理职能人员提供培训，并且强调人力资源管理战略的重要性以及它对组织目标的实现所作出的重要贡献。</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54667">
                <a:tc>
                  <a:txBody>
                    <a:bodyPr/>
                    <a:lstStyle/>
                    <a:p>
                      <a:pPr algn="l">
                        <a:lnSpc>
                          <a:spcPct val="150000"/>
                        </a:lnSpc>
                        <a:spcAft>
                          <a:spcPts val="0"/>
                        </a:spcAft>
                      </a:pPr>
                      <a:r>
                        <a:rPr lang="en-US" sz="1700" b="1" u="sng" kern="100" dirty="0">
                          <a:solidFill>
                            <a:srgbClr val="002060"/>
                          </a:solidFill>
                          <a:latin typeface="黑体" pitchFamily="49" charset="-122"/>
                          <a:ea typeface="黑体" pitchFamily="49" charset="-122"/>
                          <a:cs typeface="Times New Roman"/>
                        </a:rPr>
                        <a:t>6.</a:t>
                      </a:r>
                      <a:r>
                        <a:rPr lang="zh-CN" sz="1700" b="1" u="sng" kern="100" dirty="0">
                          <a:solidFill>
                            <a:srgbClr val="002060"/>
                          </a:solidFill>
                          <a:latin typeface="黑体" pitchFamily="49" charset="-122"/>
                          <a:ea typeface="黑体" pitchFamily="49" charset="-122"/>
                          <a:cs typeface="Times New Roman"/>
                        </a:rPr>
                        <a:t>人力资源管理人员必须做到：</a:t>
                      </a:r>
                      <a:endParaRPr lang="zh-CN" sz="1700" b="1" kern="100" dirty="0">
                        <a:solidFill>
                          <a:srgbClr val="002060"/>
                        </a:solidFill>
                        <a:latin typeface="黑体" pitchFamily="49" charset="-122"/>
                        <a:ea typeface="黑体" pitchFamily="49" charset="-122"/>
                        <a:cs typeface="Times New Roman"/>
                      </a:endParaRP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700" b="1" kern="100" dirty="0">
                          <a:solidFill>
                            <a:srgbClr val="002060"/>
                          </a:solidFill>
                          <a:latin typeface="黑体" pitchFamily="49" charset="-122"/>
                          <a:ea typeface="黑体" pitchFamily="49" charset="-122"/>
                          <a:cs typeface="Times New Roman"/>
                        </a:rPr>
                        <a:t>●参与组织的战略规划制定过程，在这个过程中不仅要考虑到与人有关的一些问题，同时还要考虑组织的人力资源储备是否能够执行某种特定战略</a:t>
                      </a:r>
                    </a:p>
                    <a:p>
                      <a:pPr algn="just">
                        <a:lnSpc>
                          <a:spcPct val="150000"/>
                        </a:lnSpc>
                        <a:spcAft>
                          <a:spcPts val="0"/>
                        </a:spcAft>
                      </a:pPr>
                      <a:r>
                        <a:rPr lang="zh-CN" sz="1700" b="1" kern="100" dirty="0">
                          <a:solidFill>
                            <a:srgbClr val="002060"/>
                          </a:solidFill>
                          <a:latin typeface="黑体" pitchFamily="49" charset="-122"/>
                          <a:ea typeface="黑体" pitchFamily="49" charset="-122"/>
                          <a:cs typeface="Times New Roman"/>
                        </a:rPr>
                        <a:t>●掌握与组织的战略性目标有关的一些特定知识</a:t>
                      </a:r>
                    </a:p>
                    <a:p>
                      <a:pPr algn="just">
                        <a:lnSpc>
                          <a:spcPct val="150000"/>
                        </a:lnSpc>
                        <a:spcAft>
                          <a:spcPts val="0"/>
                        </a:spcAft>
                      </a:pPr>
                      <a:r>
                        <a:rPr lang="zh-CN" sz="1700" b="1" kern="100" dirty="0">
                          <a:solidFill>
                            <a:srgbClr val="002060"/>
                          </a:solidFill>
                          <a:latin typeface="黑体" pitchFamily="49" charset="-122"/>
                          <a:ea typeface="黑体" pitchFamily="49" charset="-122"/>
                          <a:cs typeface="Times New Roman"/>
                        </a:rPr>
                        <a:t>●知道何种类型的员工技能、行为以及态度能够支持组织的战略目标的达成</a:t>
                      </a:r>
                    </a:p>
                    <a:p>
                      <a:pPr algn="l">
                        <a:lnSpc>
                          <a:spcPct val="150000"/>
                        </a:lnSpc>
                        <a:spcAft>
                          <a:spcPts val="0"/>
                        </a:spcAft>
                      </a:pPr>
                      <a:r>
                        <a:rPr lang="zh-CN" sz="1700" b="1" kern="100" dirty="0">
                          <a:solidFill>
                            <a:srgbClr val="002060"/>
                          </a:solidFill>
                          <a:latin typeface="黑体" pitchFamily="49" charset="-122"/>
                          <a:ea typeface="黑体" pitchFamily="49" charset="-122"/>
                          <a:cs typeface="Times New Roman"/>
                        </a:rPr>
                        <a:t>●制定具体的人力资源管理方案来确保员工具备实施组织战略所需要的这些技能、行为以及态度</a:t>
                      </a:r>
                    </a:p>
                  </a:txBody>
                  <a:tcPr marL="46182" marR="46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338" name="Rectangle 2"/>
          <p:cNvSpPr>
            <a:spLocks noChangeArrowheads="1"/>
          </p:cNvSpPr>
          <p:nvPr/>
        </p:nvSpPr>
        <p:spPr bwMode="auto">
          <a:xfrm>
            <a:off x="692150" y="653534"/>
            <a:ext cx="437010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2.</a:t>
            </a:r>
            <a:r>
              <a:rPr kumimoji="0" lang="zh-CN" altLang="en-US" b="1" i="0" u="sng" strike="noStrike" cap="none" normalizeH="0" baseline="0" dirty="0">
                <a:ln>
                  <a:noFill/>
                </a:ln>
                <a:solidFill>
                  <a:srgbClr val="993300"/>
                </a:solidFill>
                <a:effectLst/>
                <a:latin typeface="黑体" pitchFamily="49" charset="-122"/>
                <a:ea typeface="黑体" pitchFamily="49" charset="-122"/>
                <a:cs typeface="Times New Roman" pitchFamily="18" charset="0"/>
              </a:rPr>
              <a:t>战略的三个层次及战略管理的基本模型</a:t>
            </a:r>
            <a:endParaRPr kumimoji="0" lang="zh-CN" altLang="en-US" b="0" i="0" u="none" strike="noStrike" cap="none" normalizeH="0" baseline="0" dirty="0">
              <a:ln>
                <a:noFill/>
              </a:ln>
              <a:solidFill>
                <a:schemeClr val="tx1"/>
              </a:solidFill>
              <a:effectLst/>
              <a:latin typeface="黑体" pitchFamily="49" charset="-122"/>
              <a:ea typeface="黑体" pitchFamily="49" charset="-122"/>
              <a:cs typeface="宋体" pitchFamily="2" charset="-122"/>
            </a:endParaRPr>
          </a:p>
        </p:txBody>
      </p:sp>
      <p:graphicFrame>
        <p:nvGraphicFramePr>
          <p:cNvPr id="14" name="表格 13"/>
          <p:cNvGraphicFramePr>
            <a:graphicFrameLocks noGrp="1"/>
          </p:cNvGraphicFramePr>
          <p:nvPr>
            <p:extLst>
              <p:ext uri="{D42A27DB-BD31-4B8C-83A1-F6EECF244321}">
                <p14:modId xmlns:p14="http://schemas.microsoft.com/office/powerpoint/2010/main" val="753375938"/>
              </p:ext>
            </p:extLst>
          </p:nvPr>
        </p:nvGraphicFramePr>
        <p:xfrm>
          <a:off x="692151" y="1049865"/>
          <a:ext cx="10837862" cy="5403322"/>
        </p:xfrm>
        <a:graphic>
          <a:graphicData uri="http://schemas.openxmlformats.org/drawingml/2006/table">
            <a:tbl>
              <a:tblPr/>
              <a:tblGrid>
                <a:gridCol w="1526116">
                  <a:extLst>
                    <a:ext uri="{9D8B030D-6E8A-4147-A177-3AD203B41FA5}">
                      <a16:colId xmlns:a16="http://schemas.microsoft.com/office/drawing/2014/main" val="20000"/>
                    </a:ext>
                  </a:extLst>
                </a:gridCol>
                <a:gridCol w="1320800">
                  <a:extLst>
                    <a:ext uri="{9D8B030D-6E8A-4147-A177-3AD203B41FA5}">
                      <a16:colId xmlns:a16="http://schemas.microsoft.com/office/drawing/2014/main" val="20001"/>
                    </a:ext>
                  </a:extLst>
                </a:gridCol>
                <a:gridCol w="7990946">
                  <a:extLst>
                    <a:ext uri="{9D8B030D-6E8A-4147-A177-3AD203B41FA5}">
                      <a16:colId xmlns:a16="http://schemas.microsoft.com/office/drawing/2014/main" val="20002"/>
                    </a:ext>
                  </a:extLst>
                </a:gridCol>
              </a:tblGrid>
              <a:tr h="2161329">
                <a:tc rowSpan="3">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战略三个层次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组织战略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又称公司战略、企业战略、组织发展战略。</a:t>
                      </a:r>
                    </a:p>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组织战略划分为成长战略、稳定战略、收缩战略三种类型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664">
                <a:tc vMerge="1">
                  <a:txBody>
                    <a:bodyPr/>
                    <a:lstStyle/>
                    <a:p>
                      <a:endParaRPr lang="zh-CN" altLang="en-US"/>
                    </a:p>
                  </a:txBody>
                  <a:tcPr/>
                </a:tc>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竞争战略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b="1" kern="100" dirty="0">
                          <a:solidFill>
                            <a:srgbClr val="002060"/>
                          </a:solidFill>
                          <a:latin typeface="黑体" pitchFamily="49" charset="-122"/>
                          <a:ea typeface="黑体" pitchFamily="49" charset="-122"/>
                          <a:cs typeface="Times New Roman"/>
                        </a:rPr>
                        <a:t>又称经营战略。竞争战略分为成本领先战略、</a:t>
                      </a:r>
                      <a:r>
                        <a:rPr lang="zh-CN" altLang="en-US" sz="1800" b="1" kern="100" dirty="0">
                          <a:solidFill>
                            <a:srgbClr val="002060"/>
                          </a:solidFill>
                          <a:latin typeface="黑体" pitchFamily="49" charset="-122"/>
                          <a:ea typeface="黑体" pitchFamily="49" charset="-122"/>
                          <a:cs typeface="Times New Roman"/>
                        </a:rPr>
                        <a:t>差异</a:t>
                      </a:r>
                      <a:r>
                        <a:rPr lang="zh-CN" sz="1800" b="1" kern="100" dirty="0">
                          <a:solidFill>
                            <a:srgbClr val="002060"/>
                          </a:solidFill>
                          <a:latin typeface="黑体" pitchFamily="49" charset="-122"/>
                          <a:ea typeface="黑体" pitchFamily="49" charset="-122"/>
                          <a:cs typeface="Times New Roman"/>
                        </a:rPr>
                        <a:t>化战略、市场集中战略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0332">
                <a:tc vMerge="1">
                  <a:txBody>
                    <a:bodyPr/>
                    <a:lstStyle/>
                    <a:p>
                      <a:endParaRPr lang="zh-CN" altLang="en-US"/>
                    </a:p>
                  </a:txBody>
                  <a:tcPr/>
                </a:tc>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职能战略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altLang="en-US" sz="1800" b="1" kern="100" dirty="0">
                          <a:solidFill>
                            <a:srgbClr val="002060"/>
                          </a:solidFill>
                          <a:latin typeface="黑体" pitchFamily="49" charset="-122"/>
                          <a:ea typeface="黑体" pitchFamily="49" charset="-122"/>
                          <a:cs typeface="Times New Roman"/>
                        </a:rPr>
                        <a:t>市场营销战略、</a:t>
                      </a:r>
                      <a:r>
                        <a:rPr lang="zh-CN" sz="1800" b="1" kern="100" dirty="0">
                          <a:solidFill>
                            <a:srgbClr val="002060"/>
                          </a:solidFill>
                          <a:latin typeface="黑体" pitchFamily="49" charset="-122"/>
                          <a:ea typeface="黑体" pitchFamily="49" charset="-122"/>
                          <a:cs typeface="Times New Roman"/>
                        </a:rPr>
                        <a:t>人力资源战略</a:t>
                      </a:r>
                      <a:r>
                        <a:rPr lang="zh-CN" altLang="en-US" sz="1800" b="1" kern="100" dirty="0">
                          <a:solidFill>
                            <a:srgbClr val="002060"/>
                          </a:solidFill>
                          <a:latin typeface="黑体" pitchFamily="49" charset="-122"/>
                          <a:ea typeface="黑体" pitchFamily="49" charset="-122"/>
                          <a:cs typeface="Times New Roman"/>
                        </a:rPr>
                        <a:t>、财务</a:t>
                      </a:r>
                      <a:r>
                        <a:rPr lang="zh-CN" sz="1800" b="1" kern="100" dirty="0">
                          <a:solidFill>
                            <a:srgbClr val="002060"/>
                          </a:solidFill>
                          <a:latin typeface="黑体" pitchFamily="49" charset="-122"/>
                          <a:ea typeface="黑体" pitchFamily="49" charset="-122"/>
                          <a:cs typeface="Times New Roman"/>
                        </a:rPr>
                        <a:t>管理战略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0997">
                <a:tc>
                  <a:txBody>
                    <a:bodyPr/>
                    <a:lstStyle/>
                    <a:p>
                      <a:pPr algn="just">
                        <a:lnSpc>
                          <a:spcPct val="150000"/>
                        </a:lnSpc>
                        <a:spcAft>
                          <a:spcPts val="0"/>
                        </a:spcAft>
                      </a:pPr>
                      <a:r>
                        <a:rPr lang="zh-CN" sz="1800" b="1" kern="100">
                          <a:solidFill>
                            <a:srgbClr val="002060"/>
                          </a:solidFill>
                          <a:latin typeface="黑体" pitchFamily="49" charset="-122"/>
                          <a:ea typeface="黑体" pitchFamily="49" charset="-122"/>
                          <a:cs typeface="Times New Roman"/>
                        </a:rPr>
                        <a:t>战略管理的基本模型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1.</a:t>
                      </a:r>
                      <a:r>
                        <a:rPr lang="zh-CN" sz="1800" b="1" kern="100" dirty="0">
                          <a:solidFill>
                            <a:srgbClr val="002060"/>
                          </a:solidFill>
                          <a:latin typeface="黑体" pitchFamily="49" charset="-122"/>
                          <a:ea typeface="黑体" pitchFamily="49" charset="-122"/>
                          <a:cs typeface="Times New Roman"/>
                        </a:rPr>
                        <a:t>一个组织的战略管理过程主要包括战略制定和战略实施两个核心阶段</a:t>
                      </a:r>
                    </a:p>
                    <a:p>
                      <a:pPr algn="just">
                        <a:lnSpc>
                          <a:spcPct val="150000"/>
                        </a:lnSpc>
                        <a:spcAft>
                          <a:spcPts val="0"/>
                        </a:spcAft>
                      </a:pPr>
                      <a:r>
                        <a:rPr lang="en-US" sz="1800" b="1" kern="100" dirty="0">
                          <a:solidFill>
                            <a:srgbClr val="002060"/>
                          </a:solidFill>
                          <a:latin typeface="黑体" pitchFamily="49" charset="-122"/>
                          <a:ea typeface="黑体" pitchFamily="49" charset="-122"/>
                          <a:cs typeface="Times New Roman"/>
                        </a:rPr>
                        <a:t>2.</a:t>
                      </a:r>
                      <a:r>
                        <a:rPr lang="zh-CN" sz="1800" b="1" kern="100" dirty="0">
                          <a:solidFill>
                            <a:srgbClr val="002060"/>
                          </a:solidFill>
                          <a:latin typeface="黑体" pitchFamily="49" charset="-122"/>
                          <a:ea typeface="黑体" pitchFamily="49" charset="-122"/>
                          <a:cs typeface="Times New Roman"/>
                        </a:rPr>
                        <a:t>在组织管理过程中，战略执行阶段并非永远只能被动地处于战略制定阶段之后，没有任何选择地实施和执行预定的战略</a:t>
                      </a:r>
                      <a:endParaRPr lang="en-US" altLang="zh-CN" sz="1800" b="1" kern="100" dirty="0">
                        <a:solidFill>
                          <a:srgbClr val="002060"/>
                        </a:solidFill>
                        <a:latin typeface="黑体" pitchFamily="49" charset="-122"/>
                        <a:ea typeface="黑体" pitchFamily="49" charset="-122"/>
                        <a:cs typeface="Times New Roman"/>
                      </a:endParaRPr>
                    </a:p>
                    <a:p>
                      <a:pPr algn="just">
                        <a:lnSpc>
                          <a:spcPct val="150000"/>
                        </a:lnSpc>
                        <a:spcAft>
                          <a:spcPts val="0"/>
                        </a:spcAft>
                      </a:pPr>
                      <a:r>
                        <a:rPr lang="zh-CN" altLang="en-US" sz="1800" b="1" kern="100" dirty="0">
                          <a:solidFill>
                            <a:srgbClr val="002060"/>
                          </a:solidFill>
                          <a:latin typeface="黑体" pitchFamily="49" charset="-122"/>
                          <a:ea typeface="黑体" pitchFamily="49" charset="-122"/>
                          <a:cs typeface="Times New Roman"/>
                        </a:rPr>
                        <a:t>此外战略评价同样可能让组织对原来制定的战略加以反思和调整。</a:t>
                      </a:r>
                      <a:endParaRPr lang="zh-CN" sz="1800" b="1" kern="100" dirty="0">
                        <a:solidFill>
                          <a:srgbClr val="002060"/>
                        </a:solidFill>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6401</TotalTime>
  <Words>7701</Words>
  <Application>Microsoft Office PowerPoint</Application>
  <PresentationFormat>宽屏</PresentationFormat>
  <Paragraphs>649</Paragraphs>
  <Slides>51</Slides>
  <Notes>51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51</vt:i4>
      </vt:variant>
    </vt:vector>
  </HeadingPairs>
  <TitlesOfParts>
    <vt:vector size="59" baseType="lpstr">
      <vt:lpstr>等线</vt:lpstr>
      <vt:lpstr>黑体</vt:lpstr>
      <vt:lpstr>华文新魏</vt:lpstr>
      <vt:lpstr>华文中宋</vt:lpstr>
      <vt:lpstr>Arial</vt:lpstr>
      <vt:lpstr>Calibri</vt:lpstr>
      <vt:lpstr>Times New Roman</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dc:title>
  <dc:creator>第一PPT</dc:creator>
  <cp:keywords>www.1ppt.com</cp:keywords>
  <dc:description>www.1ppt.com</dc:description>
  <cp:lastModifiedBy>Vicky</cp:lastModifiedBy>
  <cp:revision>171</cp:revision>
  <dcterms:created xsi:type="dcterms:W3CDTF">2017-05-13T03:05:00Z</dcterms:created>
  <dcterms:modified xsi:type="dcterms:W3CDTF">2024-08-26T15:00:42Z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