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5"/>
  </p:notesMasterIdLst>
  <p:sldIdLst>
    <p:sldId id="256" r:id="rId2"/>
    <p:sldId id="407" r:id="rId3"/>
    <p:sldId id="264" r:id="rId4"/>
    <p:sldId id="305" r:id="rId5"/>
    <p:sldId id="344" r:id="rId6"/>
    <p:sldId id="404" r:id="rId7"/>
    <p:sldId id="345" r:id="rId8"/>
    <p:sldId id="346" r:id="rId9"/>
    <p:sldId id="458" r:id="rId10"/>
    <p:sldId id="347" r:id="rId11"/>
    <p:sldId id="348" r:id="rId12"/>
    <p:sldId id="349" r:id="rId13"/>
    <p:sldId id="350" r:id="rId14"/>
    <p:sldId id="429" r:id="rId15"/>
    <p:sldId id="351" r:id="rId16"/>
    <p:sldId id="352" r:id="rId17"/>
    <p:sldId id="353" r:id="rId18"/>
    <p:sldId id="354" r:id="rId19"/>
    <p:sldId id="355" r:id="rId20"/>
    <p:sldId id="430" r:id="rId21"/>
    <p:sldId id="459" r:id="rId22"/>
    <p:sldId id="356" r:id="rId23"/>
    <p:sldId id="357" r:id="rId24"/>
    <p:sldId id="431" r:id="rId25"/>
    <p:sldId id="358" r:id="rId26"/>
    <p:sldId id="432" r:id="rId27"/>
    <p:sldId id="359" r:id="rId28"/>
    <p:sldId id="360" r:id="rId29"/>
    <p:sldId id="433" r:id="rId30"/>
    <p:sldId id="361" r:id="rId31"/>
    <p:sldId id="434" r:id="rId32"/>
    <p:sldId id="362" r:id="rId33"/>
    <p:sldId id="435" r:id="rId34"/>
    <p:sldId id="363" r:id="rId35"/>
    <p:sldId id="436" r:id="rId36"/>
    <p:sldId id="364" r:id="rId37"/>
    <p:sldId id="437" r:id="rId38"/>
    <p:sldId id="365" r:id="rId39"/>
    <p:sldId id="495" r:id="rId40"/>
    <p:sldId id="496" r:id="rId41"/>
    <p:sldId id="497" r:id="rId42"/>
    <p:sldId id="498" r:id="rId43"/>
    <p:sldId id="499" r:id="rId44"/>
    <p:sldId id="500" r:id="rId45"/>
    <p:sldId id="501" r:id="rId46"/>
    <p:sldId id="502" r:id="rId47"/>
    <p:sldId id="503" r:id="rId48"/>
    <p:sldId id="504" r:id="rId49"/>
    <p:sldId id="505" r:id="rId50"/>
    <p:sldId id="506" r:id="rId51"/>
    <p:sldId id="507" r:id="rId52"/>
    <p:sldId id="508" r:id="rId53"/>
    <p:sldId id="509" r:id="rId54"/>
    <p:sldId id="510" r:id="rId55"/>
    <p:sldId id="511" r:id="rId56"/>
    <p:sldId id="512" r:id="rId57"/>
    <p:sldId id="513" r:id="rId58"/>
    <p:sldId id="514" r:id="rId59"/>
    <p:sldId id="515" r:id="rId60"/>
    <p:sldId id="516" r:id="rId61"/>
    <p:sldId id="517" r:id="rId62"/>
    <p:sldId id="518" r:id="rId63"/>
    <p:sldId id="398" r:id="rId64"/>
  </p:sldIdLst>
  <p:sldSz cx="12192000" cy="6858000"/>
  <p:notesSz cx="6858000" cy="9144000"/>
  <p:custDataLst>
    <p:tags r:id="rId6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32">
          <p15:clr>
            <a:srgbClr val="A4A3A4"/>
          </p15:clr>
        </p15:guide>
        <p15:guide id="2" orient="horz" pos="818">
          <p15:clr>
            <a:srgbClr val="A4A3A4"/>
          </p15:clr>
        </p15:guide>
        <p15:guide id="3" orient="horz" pos="4065">
          <p15:clr>
            <a:srgbClr val="A4A3A4"/>
          </p15:clr>
        </p15:guide>
        <p15:guide id="4" pos="3840">
          <p15:clr>
            <a:srgbClr val="A4A3A4"/>
          </p15:clr>
        </p15:guide>
        <p15:guide id="5" pos="436">
          <p15:clr>
            <a:srgbClr val="A4A3A4"/>
          </p15:clr>
        </p15:guide>
        <p15:guide id="6" pos="72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60" autoAdjust="0"/>
    <p:restoredTop sz="94660"/>
  </p:normalViewPr>
  <p:slideViewPr>
    <p:cSldViewPr snapToGrid="0" showGuides="1">
      <p:cViewPr varScale="1">
        <p:scale>
          <a:sx n="81" d="100"/>
          <a:sy n="81" d="100"/>
        </p:scale>
        <p:origin x="76" y="352"/>
      </p:cViewPr>
      <p:guideLst>
        <p:guide orient="horz" pos="2432"/>
        <p:guide orient="horz" pos="818"/>
        <p:guide orient="horz" pos="4065"/>
        <p:guide pos="3840"/>
        <p:guide pos="436"/>
        <p:guide pos="7263"/>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gs" Target="tags/tag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B95DA7-C378-4EA6-96C8-9729AD8A43DD}" type="datetimeFigureOut">
              <a:rPr lang="zh-CN" altLang="en-US" smtClean="0"/>
              <a:pPr/>
              <a:t>2024/8/30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D398E3-16CD-4F8A-A268-FE366D8E7381}"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10</a:t>
            </a:fld>
            <a:endParaRPr lang="zh-CN" altLang="en-US"/>
          </a:p>
        </p:txBody>
      </p:sp>
    </p:spTree>
    <p:extLst>
      <p:ext uri="{BB962C8B-B14F-4D97-AF65-F5344CB8AC3E}">
        <p14:creationId xmlns:p14="http://schemas.microsoft.com/office/powerpoint/2010/main" val="538050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11</a:t>
            </a:fld>
            <a:endParaRPr lang="zh-CN" altLang="en-US"/>
          </a:p>
        </p:txBody>
      </p:sp>
    </p:spTree>
    <p:extLst>
      <p:ext uri="{BB962C8B-B14F-4D97-AF65-F5344CB8AC3E}">
        <p14:creationId xmlns:p14="http://schemas.microsoft.com/office/powerpoint/2010/main" val="7394640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12</a:t>
            </a:fld>
            <a:endParaRPr lang="zh-CN" altLang="en-US"/>
          </a:p>
        </p:txBody>
      </p:sp>
    </p:spTree>
    <p:extLst>
      <p:ext uri="{BB962C8B-B14F-4D97-AF65-F5344CB8AC3E}">
        <p14:creationId xmlns:p14="http://schemas.microsoft.com/office/powerpoint/2010/main" val="28661429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13</a:t>
            </a:fld>
            <a:endParaRPr lang="zh-CN" altLang="en-US"/>
          </a:p>
        </p:txBody>
      </p:sp>
    </p:spTree>
    <p:extLst>
      <p:ext uri="{BB962C8B-B14F-4D97-AF65-F5344CB8AC3E}">
        <p14:creationId xmlns:p14="http://schemas.microsoft.com/office/powerpoint/2010/main" val="16681239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14</a:t>
            </a:fld>
            <a:endParaRPr lang="zh-CN" altLang="en-US"/>
          </a:p>
        </p:txBody>
      </p:sp>
    </p:spTree>
    <p:extLst>
      <p:ext uri="{BB962C8B-B14F-4D97-AF65-F5344CB8AC3E}">
        <p14:creationId xmlns:p14="http://schemas.microsoft.com/office/powerpoint/2010/main" val="35352175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15</a:t>
            </a:fld>
            <a:endParaRPr lang="zh-CN" altLang="en-US"/>
          </a:p>
        </p:txBody>
      </p:sp>
    </p:spTree>
    <p:extLst>
      <p:ext uri="{BB962C8B-B14F-4D97-AF65-F5344CB8AC3E}">
        <p14:creationId xmlns:p14="http://schemas.microsoft.com/office/powerpoint/2010/main" val="1161618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16</a:t>
            </a:fld>
            <a:endParaRPr lang="zh-CN" altLang="en-US"/>
          </a:p>
        </p:txBody>
      </p:sp>
    </p:spTree>
    <p:extLst>
      <p:ext uri="{BB962C8B-B14F-4D97-AF65-F5344CB8AC3E}">
        <p14:creationId xmlns:p14="http://schemas.microsoft.com/office/powerpoint/2010/main" val="35542358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17</a:t>
            </a:fld>
            <a:endParaRPr lang="zh-CN" altLang="en-US"/>
          </a:p>
        </p:txBody>
      </p:sp>
    </p:spTree>
    <p:extLst>
      <p:ext uri="{BB962C8B-B14F-4D97-AF65-F5344CB8AC3E}">
        <p14:creationId xmlns:p14="http://schemas.microsoft.com/office/powerpoint/2010/main" val="13723133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18</a:t>
            </a:fld>
            <a:endParaRPr lang="zh-CN" altLang="en-US"/>
          </a:p>
        </p:txBody>
      </p:sp>
    </p:spTree>
    <p:extLst>
      <p:ext uri="{BB962C8B-B14F-4D97-AF65-F5344CB8AC3E}">
        <p14:creationId xmlns:p14="http://schemas.microsoft.com/office/powerpoint/2010/main" val="18283473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19</a:t>
            </a:fld>
            <a:endParaRPr lang="zh-CN" altLang="en-US"/>
          </a:p>
        </p:txBody>
      </p:sp>
    </p:spTree>
    <p:extLst>
      <p:ext uri="{BB962C8B-B14F-4D97-AF65-F5344CB8AC3E}">
        <p14:creationId xmlns:p14="http://schemas.microsoft.com/office/powerpoint/2010/main" val="3483841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20</a:t>
            </a:fld>
            <a:endParaRPr lang="zh-CN" altLang="en-US"/>
          </a:p>
        </p:txBody>
      </p:sp>
    </p:spTree>
    <p:extLst>
      <p:ext uri="{BB962C8B-B14F-4D97-AF65-F5344CB8AC3E}">
        <p14:creationId xmlns:p14="http://schemas.microsoft.com/office/powerpoint/2010/main" val="8569822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21</a:t>
            </a:fld>
            <a:endParaRPr lang="zh-CN" altLang="en-US"/>
          </a:p>
        </p:txBody>
      </p:sp>
    </p:spTree>
    <p:extLst>
      <p:ext uri="{BB962C8B-B14F-4D97-AF65-F5344CB8AC3E}">
        <p14:creationId xmlns:p14="http://schemas.microsoft.com/office/powerpoint/2010/main" val="1807946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22</a:t>
            </a:fld>
            <a:endParaRPr lang="zh-CN" altLang="en-US"/>
          </a:p>
        </p:txBody>
      </p:sp>
    </p:spTree>
    <p:extLst>
      <p:ext uri="{BB962C8B-B14F-4D97-AF65-F5344CB8AC3E}">
        <p14:creationId xmlns:p14="http://schemas.microsoft.com/office/powerpoint/2010/main" val="41017969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23</a:t>
            </a:fld>
            <a:endParaRPr lang="zh-CN" altLang="en-US"/>
          </a:p>
        </p:txBody>
      </p:sp>
    </p:spTree>
    <p:extLst>
      <p:ext uri="{BB962C8B-B14F-4D97-AF65-F5344CB8AC3E}">
        <p14:creationId xmlns:p14="http://schemas.microsoft.com/office/powerpoint/2010/main" val="36661807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24</a:t>
            </a:fld>
            <a:endParaRPr lang="zh-CN" altLang="en-US"/>
          </a:p>
        </p:txBody>
      </p:sp>
    </p:spTree>
    <p:extLst>
      <p:ext uri="{BB962C8B-B14F-4D97-AF65-F5344CB8AC3E}">
        <p14:creationId xmlns:p14="http://schemas.microsoft.com/office/powerpoint/2010/main" val="9521121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25</a:t>
            </a:fld>
            <a:endParaRPr lang="zh-CN" altLang="en-US"/>
          </a:p>
        </p:txBody>
      </p:sp>
    </p:spTree>
    <p:extLst>
      <p:ext uri="{BB962C8B-B14F-4D97-AF65-F5344CB8AC3E}">
        <p14:creationId xmlns:p14="http://schemas.microsoft.com/office/powerpoint/2010/main" val="17718477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26</a:t>
            </a:fld>
            <a:endParaRPr lang="zh-CN" altLang="en-US"/>
          </a:p>
        </p:txBody>
      </p:sp>
    </p:spTree>
    <p:extLst>
      <p:ext uri="{BB962C8B-B14F-4D97-AF65-F5344CB8AC3E}">
        <p14:creationId xmlns:p14="http://schemas.microsoft.com/office/powerpoint/2010/main" val="21838815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27</a:t>
            </a:fld>
            <a:endParaRPr lang="zh-CN" altLang="en-US"/>
          </a:p>
        </p:txBody>
      </p:sp>
    </p:spTree>
    <p:extLst>
      <p:ext uri="{BB962C8B-B14F-4D97-AF65-F5344CB8AC3E}">
        <p14:creationId xmlns:p14="http://schemas.microsoft.com/office/powerpoint/2010/main" val="35645689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28</a:t>
            </a:fld>
            <a:endParaRPr lang="zh-CN" altLang="en-US"/>
          </a:p>
        </p:txBody>
      </p:sp>
    </p:spTree>
    <p:extLst>
      <p:ext uri="{BB962C8B-B14F-4D97-AF65-F5344CB8AC3E}">
        <p14:creationId xmlns:p14="http://schemas.microsoft.com/office/powerpoint/2010/main" val="23981957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29</a:t>
            </a:fld>
            <a:endParaRPr lang="zh-CN" altLang="en-US"/>
          </a:p>
        </p:txBody>
      </p:sp>
    </p:spTree>
    <p:extLst>
      <p:ext uri="{BB962C8B-B14F-4D97-AF65-F5344CB8AC3E}">
        <p14:creationId xmlns:p14="http://schemas.microsoft.com/office/powerpoint/2010/main" val="4121907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a:t>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30</a:t>
            </a:fld>
            <a:endParaRPr lang="zh-CN" altLang="en-US"/>
          </a:p>
        </p:txBody>
      </p:sp>
    </p:spTree>
    <p:extLst>
      <p:ext uri="{BB962C8B-B14F-4D97-AF65-F5344CB8AC3E}">
        <p14:creationId xmlns:p14="http://schemas.microsoft.com/office/powerpoint/2010/main" val="31736134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31</a:t>
            </a:fld>
            <a:endParaRPr lang="zh-CN" altLang="en-US"/>
          </a:p>
        </p:txBody>
      </p:sp>
    </p:spTree>
    <p:extLst>
      <p:ext uri="{BB962C8B-B14F-4D97-AF65-F5344CB8AC3E}">
        <p14:creationId xmlns:p14="http://schemas.microsoft.com/office/powerpoint/2010/main" val="92014340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32</a:t>
            </a:fld>
            <a:endParaRPr lang="zh-CN" altLang="en-US"/>
          </a:p>
        </p:txBody>
      </p:sp>
    </p:spTree>
    <p:extLst>
      <p:ext uri="{BB962C8B-B14F-4D97-AF65-F5344CB8AC3E}">
        <p14:creationId xmlns:p14="http://schemas.microsoft.com/office/powerpoint/2010/main" val="15672219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33</a:t>
            </a:fld>
            <a:endParaRPr lang="zh-CN" altLang="en-US"/>
          </a:p>
        </p:txBody>
      </p:sp>
    </p:spTree>
    <p:extLst>
      <p:ext uri="{BB962C8B-B14F-4D97-AF65-F5344CB8AC3E}">
        <p14:creationId xmlns:p14="http://schemas.microsoft.com/office/powerpoint/2010/main" val="33920034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34</a:t>
            </a:fld>
            <a:endParaRPr lang="zh-CN" altLang="en-US"/>
          </a:p>
        </p:txBody>
      </p:sp>
    </p:spTree>
    <p:extLst>
      <p:ext uri="{BB962C8B-B14F-4D97-AF65-F5344CB8AC3E}">
        <p14:creationId xmlns:p14="http://schemas.microsoft.com/office/powerpoint/2010/main" val="30851364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35</a:t>
            </a:fld>
            <a:endParaRPr lang="zh-CN" altLang="en-US"/>
          </a:p>
        </p:txBody>
      </p:sp>
    </p:spTree>
    <p:extLst>
      <p:ext uri="{BB962C8B-B14F-4D97-AF65-F5344CB8AC3E}">
        <p14:creationId xmlns:p14="http://schemas.microsoft.com/office/powerpoint/2010/main" val="22196174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36</a:t>
            </a:fld>
            <a:endParaRPr lang="zh-CN" altLang="en-US"/>
          </a:p>
        </p:txBody>
      </p:sp>
    </p:spTree>
    <p:extLst>
      <p:ext uri="{BB962C8B-B14F-4D97-AF65-F5344CB8AC3E}">
        <p14:creationId xmlns:p14="http://schemas.microsoft.com/office/powerpoint/2010/main" val="318910864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37</a:t>
            </a:fld>
            <a:endParaRPr lang="zh-CN" altLang="en-US"/>
          </a:p>
        </p:txBody>
      </p:sp>
    </p:spTree>
    <p:extLst>
      <p:ext uri="{BB962C8B-B14F-4D97-AF65-F5344CB8AC3E}">
        <p14:creationId xmlns:p14="http://schemas.microsoft.com/office/powerpoint/2010/main" val="7205772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38</a:t>
            </a:fld>
            <a:endParaRPr lang="zh-CN" altLang="en-US"/>
          </a:p>
        </p:txBody>
      </p:sp>
    </p:spTree>
    <p:extLst>
      <p:ext uri="{BB962C8B-B14F-4D97-AF65-F5344CB8AC3E}">
        <p14:creationId xmlns:p14="http://schemas.microsoft.com/office/powerpoint/2010/main" val="121290617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39</a:t>
            </a:fld>
            <a:endParaRPr lang="zh-CN" altLang="en-US"/>
          </a:p>
        </p:txBody>
      </p:sp>
    </p:spTree>
    <p:extLst>
      <p:ext uri="{BB962C8B-B14F-4D97-AF65-F5344CB8AC3E}">
        <p14:creationId xmlns:p14="http://schemas.microsoft.com/office/powerpoint/2010/main" val="860555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a:t>
            </a:fld>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40</a:t>
            </a:fld>
            <a:endParaRPr lang="zh-CN" altLang="en-US"/>
          </a:p>
        </p:txBody>
      </p:sp>
    </p:spTree>
    <p:extLst>
      <p:ext uri="{BB962C8B-B14F-4D97-AF65-F5344CB8AC3E}">
        <p14:creationId xmlns:p14="http://schemas.microsoft.com/office/powerpoint/2010/main" val="53405122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41</a:t>
            </a:fld>
            <a:endParaRPr lang="zh-CN" altLang="en-US"/>
          </a:p>
        </p:txBody>
      </p:sp>
    </p:spTree>
    <p:extLst>
      <p:ext uri="{BB962C8B-B14F-4D97-AF65-F5344CB8AC3E}">
        <p14:creationId xmlns:p14="http://schemas.microsoft.com/office/powerpoint/2010/main" val="41119303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42</a:t>
            </a:fld>
            <a:endParaRPr lang="zh-CN" altLang="en-US"/>
          </a:p>
        </p:txBody>
      </p:sp>
    </p:spTree>
    <p:extLst>
      <p:ext uri="{BB962C8B-B14F-4D97-AF65-F5344CB8AC3E}">
        <p14:creationId xmlns:p14="http://schemas.microsoft.com/office/powerpoint/2010/main" val="59411718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43</a:t>
            </a:fld>
            <a:endParaRPr lang="zh-CN" altLang="en-US"/>
          </a:p>
        </p:txBody>
      </p:sp>
    </p:spTree>
    <p:extLst>
      <p:ext uri="{BB962C8B-B14F-4D97-AF65-F5344CB8AC3E}">
        <p14:creationId xmlns:p14="http://schemas.microsoft.com/office/powerpoint/2010/main" val="261410556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44</a:t>
            </a:fld>
            <a:endParaRPr lang="zh-CN" altLang="en-US"/>
          </a:p>
        </p:txBody>
      </p:sp>
    </p:spTree>
    <p:extLst>
      <p:ext uri="{BB962C8B-B14F-4D97-AF65-F5344CB8AC3E}">
        <p14:creationId xmlns:p14="http://schemas.microsoft.com/office/powerpoint/2010/main" val="269091249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45</a:t>
            </a:fld>
            <a:endParaRPr lang="zh-CN" altLang="en-US"/>
          </a:p>
        </p:txBody>
      </p:sp>
    </p:spTree>
    <p:extLst>
      <p:ext uri="{BB962C8B-B14F-4D97-AF65-F5344CB8AC3E}">
        <p14:creationId xmlns:p14="http://schemas.microsoft.com/office/powerpoint/2010/main" val="10872637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46</a:t>
            </a:fld>
            <a:endParaRPr lang="zh-CN" altLang="en-US"/>
          </a:p>
        </p:txBody>
      </p:sp>
    </p:spTree>
    <p:extLst>
      <p:ext uri="{BB962C8B-B14F-4D97-AF65-F5344CB8AC3E}">
        <p14:creationId xmlns:p14="http://schemas.microsoft.com/office/powerpoint/2010/main" val="85867090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47</a:t>
            </a:fld>
            <a:endParaRPr lang="zh-CN" altLang="en-US"/>
          </a:p>
        </p:txBody>
      </p:sp>
    </p:spTree>
    <p:extLst>
      <p:ext uri="{BB962C8B-B14F-4D97-AF65-F5344CB8AC3E}">
        <p14:creationId xmlns:p14="http://schemas.microsoft.com/office/powerpoint/2010/main" val="183026029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48</a:t>
            </a:fld>
            <a:endParaRPr lang="zh-CN" altLang="en-US"/>
          </a:p>
        </p:txBody>
      </p:sp>
    </p:spTree>
    <p:extLst>
      <p:ext uri="{BB962C8B-B14F-4D97-AF65-F5344CB8AC3E}">
        <p14:creationId xmlns:p14="http://schemas.microsoft.com/office/powerpoint/2010/main" val="275673601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49</a:t>
            </a:fld>
            <a:endParaRPr lang="zh-CN" altLang="en-US"/>
          </a:p>
        </p:txBody>
      </p:sp>
    </p:spTree>
    <p:extLst>
      <p:ext uri="{BB962C8B-B14F-4D97-AF65-F5344CB8AC3E}">
        <p14:creationId xmlns:p14="http://schemas.microsoft.com/office/powerpoint/2010/main" val="2522419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a:t>
            </a:fld>
            <a:endParaRPr lang="zh-CN" altLang="en-US"/>
          </a:p>
        </p:txBody>
      </p:sp>
    </p:spTree>
    <p:extLst>
      <p:ext uri="{BB962C8B-B14F-4D97-AF65-F5344CB8AC3E}">
        <p14:creationId xmlns:p14="http://schemas.microsoft.com/office/powerpoint/2010/main" val="36393106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50</a:t>
            </a:fld>
            <a:endParaRPr lang="zh-CN" altLang="en-US"/>
          </a:p>
        </p:txBody>
      </p:sp>
    </p:spTree>
    <p:extLst>
      <p:ext uri="{BB962C8B-B14F-4D97-AF65-F5344CB8AC3E}">
        <p14:creationId xmlns:p14="http://schemas.microsoft.com/office/powerpoint/2010/main" val="70933049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51</a:t>
            </a:fld>
            <a:endParaRPr lang="zh-CN" altLang="en-US"/>
          </a:p>
        </p:txBody>
      </p:sp>
    </p:spTree>
    <p:extLst>
      <p:ext uri="{BB962C8B-B14F-4D97-AF65-F5344CB8AC3E}">
        <p14:creationId xmlns:p14="http://schemas.microsoft.com/office/powerpoint/2010/main" val="339642984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52</a:t>
            </a:fld>
            <a:endParaRPr lang="zh-CN" altLang="en-US"/>
          </a:p>
        </p:txBody>
      </p:sp>
    </p:spTree>
    <p:extLst>
      <p:ext uri="{BB962C8B-B14F-4D97-AF65-F5344CB8AC3E}">
        <p14:creationId xmlns:p14="http://schemas.microsoft.com/office/powerpoint/2010/main" val="251147617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53</a:t>
            </a:fld>
            <a:endParaRPr lang="zh-CN" altLang="en-US"/>
          </a:p>
        </p:txBody>
      </p:sp>
    </p:spTree>
    <p:extLst>
      <p:ext uri="{BB962C8B-B14F-4D97-AF65-F5344CB8AC3E}">
        <p14:creationId xmlns:p14="http://schemas.microsoft.com/office/powerpoint/2010/main" val="392805722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54</a:t>
            </a:fld>
            <a:endParaRPr lang="zh-CN" altLang="en-US"/>
          </a:p>
        </p:txBody>
      </p:sp>
    </p:spTree>
    <p:extLst>
      <p:ext uri="{BB962C8B-B14F-4D97-AF65-F5344CB8AC3E}">
        <p14:creationId xmlns:p14="http://schemas.microsoft.com/office/powerpoint/2010/main" val="202415088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55</a:t>
            </a:fld>
            <a:endParaRPr lang="zh-CN" altLang="en-US"/>
          </a:p>
        </p:txBody>
      </p:sp>
    </p:spTree>
    <p:extLst>
      <p:ext uri="{BB962C8B-B14F-4D97-AF65-F5344CB8AC3E}">
        <p14:creationId xmlns:p14="http://schemas.microsoft.com/office/powerpoint/2010/main" val="233061521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56</a:t>
            </a:fld>
            <a:endParaRPr lang="zh-CN" altLang="en-US"/>
          </a:p>
        </p:txBody>
      </p:sp>
    </p:spTree>
    <p:extLst>
      <p:ext uri="{BB962C8B-B14F-4D97-AF65-F5344CB8AC3E}">
        <p14:creationId xmlns:p14="http://schemas.microsoft.com/office/powerpoint/2010/main" val="343749523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57</a:t>
            </a:fld>
            <a:endParaRPr lang="zh-CN" altLang="en-US"/>
          </a:p>
        </p:txBody>
      </p:sp>
    </p:spTree>
    <p:extLst>
      <p:ext uri="{BB962C8B-B14F-4D97-AF65-F5344CB8AC3E}">
        <p14:creationId xmlns:p14="http://schemas.microsoft.com/office/powerpoint/2010/main" val="76042701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58</a:t>
            </a:fld>
            <a:endParaRPr lang="zh-CN" altLang="en-US"/>
          </a:p>
        </p:txBody>
      </p:sp>
    </p:spTree>
    <p:extLst>
      <p:ext uri="{BB962C8B-B14F-4D97-AF65-F5344CB8AC3E}">
        <p14:creationId xmlns:p14="http://schemas.microsoft.com/office/powerpoint/2010/main" val="302084377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59</a:t>
            </a:fld>
            <a:endParaRPr lang="zh-CN" altLang="en-US"/>
          </a:p>
        </p:txBody>
      </p:sp>
    </p:spTree>
    <p:extLst>
      <p:ext uri="{BB962C8B-B14F-4D97-AF65-F5344CB8AC3E}">
        <p14:creationId xmlns:p14="http://schemas.microsoft.com/office/powerpoint/2010/main" val="1830070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a:t>
            </a:fld>
            <a:endParaRPr lang="zh-CN" altLang="en-US"/>
          </a:p>
        </p:txBody>
      </p:sp>
    </p:spTree>
    <p:extLst>
      <p:ext uri="{BB962C8B-B14F-4D97-AF65-F5344CB8AC3E}">
        <p14:creationId xmlns:p14="http://schemas.microsoft.com/office/powerpoint/2010/main" val="36393106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60</a:t>
            </a:fld>
            <a:endParaRPr lang="zh-CN" altLang="en-US"/>
          </a:p>
        </p:txBody>
      </p:sp>
    </p:spTree>
    <p:extLst>
      <p:ext uri="{BB962C8B-B14F-4D97-AF65-F5344CB8AC3E}">
        <p14:creationId xmlns:p14="http://schemas.microsoft.com/office/powerpoint/2010/main" val="293255238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61</a:t>
            </a:fld>
            <a:endParaRPr lang="zh-CN" altLang="en-US"/>
          </a:p>
        </p:txBody>
      </p:sp>
    </p:spTree>
    <p:extLst>
      <p:ext uri="{BB962C8B-B14F-4D97-AF65-F5344CB8AC3E}">
        <p14:creationId xmlns:p14="http://schemas.microsoft.com/office/powerpoint/2010/main" val="397376923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62</a:t>
            </a:fld>
            <a:endParaRPr lang="zh-CN" altLang="en-US"/>
          </a:p>
        </p:txBody>
      </p:sp>
    </p:spTree>
    <p:extLst>
      <p:ext uri="{BB962C8B-B14F-4D97-AF65-F5344CB8AC3E}">
        <p14:creationId xmlns:p14="http://schemas.microsoft.com/office/powerpoint/2010/main" val="313063540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63</a:t>
            </a:fld>
            <a:endParaRPr lang="zh-CN" altLang="en-US"/>
          </a:p>
        </p:txBody>
      </p:sp>
    </p:spTree>
    <p:extLst>
      <p:ext uri="{BB962C8B-B14F-4D97-AF65-F5344CB8AC3E}">
        <p14:creationId xmlns:p14="http://schemas.microsoft.com/office/powerpoint/2010/main" val="226567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7</a:t>
            </a:fld>
            <a:endParaRPr lang="zh-CN" altLang="en-US"/>
          </a:p>
        </p:txBody>
      </p:sp>
    </p:spTree>
    <p:extLst>
      <p:ext uri="{BB962C8B-B14F-4D97-AF65-F5344CB8AC3E}">
        <p14:creationId xmlns:p14="http://schemas.microsoft.com/office/powerpoint/2010/main" val="103261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8</a:t>
            </a:fld>
            <a:endParaRPr lang="zh-CN" altLang="en-US"/>
          </a:p>
        </p:txBody>
      </p:sp>
    </p:spTree>
    <p:extLst>
      <p:ext uri="{BB962C8B-B14F-4D97-AF65-F5344CB8AC3E}">
        <p14:creationId xmlns:p14="http://schemas.microsoft.com/office/powerpoint/2010/main" val="6735075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pPr/>
              <a:t>9</a:t>
            </a:fld>
            <a:endParaRPr lang="zh-CN" altLang="en-US"/>
          </a:p>
        </p:txBody>
      </p:sp>
    </p:spTree>
    <p:extLst>
      <p:ext uri="{BB962C8B-B14F-4D97-AF65-F5344CB8AC3E}">
        <p14:creationId xmlns:p14="http://schemas.microsoft.com/office/powerpoint/2010/main" val="3744967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3" name="图片占位符 22"/>
          <p:cNvSpPr>
            <a:spLocks noGrp="1"/>
          </p:cNvSpPr>
          <p:nvPr>
            <p:ph type="pic" sz="quarter" idx="12"/>
          </p:nvPr>
        </p:nvSpPr>
        <p:spPr>
          <a:xfrm>
            <a:off x="10890792" y="3345440"/>
            <a:ext cx="1301207" cy="3069398"/>
          </a:xfrm>
          <a:custGeom>
            <a:avLst/>
            <a:gdLst>
              <a:gd name="connsiteX0" fmla="*/ 1301207 w 1301207"/>
              <a:gd name="connsiteY0" fmla="*/ 0 h 3069398"/>
              <a:gd name="connsiteX1" fmla="*/ 1301207 w 1301207"/>
              <a:gd name="connsiteY1" fmla="*/ 3069398 h 3069398"/>
              <a:gd name="connsiteX2" fmla="*/ 165104 w 1301207"/>
              <a:gd name="connsiteY2" fmla="*/ 1933295 h 3069398"/>
              <a:gd name="connsiteX3" fmla="*/ 165104 w 1301207"/>
              <a:gd name="connsiteY3" fmla="*/ 1136103 h 3069398"/>
              <a:gd name="connsiteX0-1" fmla="*/ 1301207 w 1301207"/>
              <a:gd name="connsiteY0-2" fmla="*/ 0 h 3069398"/>
              <a:gd name="connsiteX1-3" fmla="*/ 1288508 w 1301207"/>
              <a:gd name="connsiteY1-4" fmla="*/ 1251960 h 3069398"/>
              <a:gd name="connsiteX2-5" fmla="*/ 1301207 w 1301207"/>
              <a:gd name="connsiteY2-6" fmla="*/ 3069398 h 3069398"/>
              <a:gd name="connsiteX3-7" fmla="*/ 165104 w 1301207"/>
              <a:gd name="connsiteY3-8" fmla="*/ 1933295 h 3069398"/>
              <a:gd name="connsiteX4" fmla="*/ 165104 w 1301207"/>
              <a:gd name="connsiteY4" fmla="*/ 1136103 h 3069398"/>
              <a:gd name="connsiteX5" fmla="*/ 1301207 w 1301207"/>
              <a:gd name="connsiteY5" fmla="*/ 0 h 3069398"/>
              <a:gd name="connsiteX0-9" fmla="*/ 1288508 w 1379948"/>
              <a:gd name="connsiteY0-10" fmla="*/ 1251960 h 3069398"/>
              <a:gd name="connsiteX1-11" fmla="*/ 1301207 w 1379948"/>
              <a:gd name="connsiteY1-12" fmla="*/ 3069398 h 3069398"/>
              <a:gd name="connsiteX2-13" fmla="*/ 165104 w 1379948"/>
              <a:gd name="connsiteY2-14" fmla="*/ 1933295 h 3069398"/>
              <a:gd name="connsiteX3-15" fmla="*/ 165104 w 1379948"/>
              <a:gd name="connsiteY3-16" fmla="*/ 1136103 h 3069398"/>
              <a:gd name="connsiteX4-17" fmla="*/ 1301207 w 1379948"/>
              <a:gd name="connsiteY4-18" fmla="*/ 0 h 3069398"/>
              <a:gd name="connsiteX5-19" fmla="*/ 1379948 w 1379948"/>
              <a:gd name="connsiteY5-20" fmla="*/ 1343400 h 3069398"/>
              <a:gd name="connsiteX0-21" fmla="*/ 1288508 w 1301207"/>
              <a:gd name="connsiteY0-22" fmla="*/ 1251960 h 3069398"/>
              <a:gd name="connsiteX1-23" fmla="*/ 1301207 w 1301207"/>
              <a:gd name="connsiteY1-24" fmla="*/ 3069398 h 3069398"/>
              <a:gd name="connsiteX2-25" fmla="*/ 165104 w 1301207"/>
              <a:gd name="connsiteY2-26" fmla="*/ 1933295 h 3069398"/>
              <a:gd name="connsiteX3-27" fmla="*/ 165104 w 1301207"/>
              <a:gd name="connsiteY3-28" fmla="*/ 1136103 h 3069398"/>
              <a:gd name="connsiteX4-29" fmla="*/ 1301207 w 1301207"/>
              <a:gd name="connsiteY4-30" fmla="*/ 0 h 3069398"/>
              <a:gd name="connsiteX0-31" fmla="*/ 1301207 w 1301207"/>
              <a:gd name="connsiteY0-32" fmla="*/ 3069398 h 3069398"/>
              <a:gd name="connsiteX1-33" fmla="*/ 165104 w 1301207"/>
              <a:gd name="connsiteY1-34" fmla="*/ 1933295 h 3069398"/>
              <a:gd name="connsiteX2-35" fmla="*/ 165104 w 1301207"/>
              <a:gd name="connsiteY2-36" fmla="*/ 1136103 h 3069398"/>
              <a:gd name="connsiteX3-37" fmla="*/ 1301207 w 1301207"/>
              <a:gd name="connsiteY3-38" fmla="*/ 0 h 3069398"/>
            </a:gdLst>
            <a:ahLst/>
            <a:cxnLst>
              <a:cxn ang="0">
                <a:pos x="connsiteX0-1" y="connsiteY0-2"/>
              </a:cxn>
              <a:cxn ang="0">
                <a:pos x="connsiteX1-3" y="connsiteY1-4"/>
              </a:cxn>
              <a:cxn ang="0">
                <a:pos x="connsiteX2-5" y="connsiteY2-6"/>
              </a:cxn>
              <a:cxn ang="0">
                <a:pos x="connsiteX3-7" y="connsiteY3-8"/>
              </a:cxn>
            </a:cxnLst>
            <a:rect l="l" t="t" r="r" b="b"/>
            <a:pathLst>
              <a:path w="1301207" h="3069398">
                <a:moveTo>
                  <a:pt x="1301207" y="3069398"/>
                </a:moveTo>
                <a:lnTo>
                  <a:pt x="165104" y="1933295"/>
                </a:lnTo>
                <a:cubicBezTo>
                  <a:pt x="-55034" y="1713157"/>
                  <a:pt x="-55034" y="1356242"/>
                  <a:pt x="165104" y="1136103"/>
                </a:cubicBezTo>
                <a:lnTo>
                  <a:pt x="1301207" y="0"/>
                </a:lnTo>
              </a:path>
            </a:pathLst>
          </a:cu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
        <p:nvSpPr>
          <p:cNvPr id="20" name="图片占位符 19"/>
          <p:cNvSpPr>
            <a:spLocks noGrp="1"/>
          </p:cNvSpPr>
          <p:nvPr>
            <p:ph type="pic" sz="quarter" idx="11"/>
          </p:nvPr>
        </p:nvSpPr>
        <p:spPr>
          <a:xfrm>
            <a:off x="8311358" y="142667"/>
            <a:ext cx="3880643" cy="4316073"/>
          </a:xfrm>
          <a:custGeom>
            <a:avLst/>
            <a:gdLst>
              <a:gd name="connsiteX0" fmla="*/ 2158037 w 3880643"/>
              <a:gd name="connsiteY0" fmla="*/ 0 h 4316073"/>
              <a:gd name="connsiteX1" fmla="*/ 2556633 w 3880643"/>
              <a:gd name="connsiteY1" fmla="*/ 165103 h 4316073"/>
              <a:gd name="connsiteX2" fmla="*/ 3880643 w 3880643"/>
              <a:gd name="connsiteY2" fmla="*/ 1489113 h 4316073"/>
              <a:gd name="connsiteX3" fmla="*/ 3880643 w 3880643"/>
              <a:gd name="connsiteY3" fmla="*/ 2826959 h 4316073"/>
              <a:gd name="connsiteX4" fmla="*/ 2556634 w 3880643"/>
              <a:gd name="connsiteY4" fmla="*/ 4150970 h 4316073"/>
              <a:gd name="connsiteX5" fmla="*/ 1759440 w 3880643"/>
              <a:gd name="connsiteY5" fmla="*/ 4150970 h 4316073"/>
              <a:gd name="connsiteX6" fmla="*/ 165104 w 3880643"/>
              <a:gd name="connsiteY6" fmla="*/ 2556633 h 4316073"/>
              <a:gd name="connsiteX7" fmla="*/ 165104 w 3880643"/>
              <a:gd name="connsiteY7" fmla="*/ 1759440 h 4316073"/>
              <a:gd name="connsiteX8" fmla="*/ 1759441 w 3880643"/>
              <a:gd name="connsiteY8" fmla="*/ 165103 h 4316073"/>
              <a:gd name="connsiteX9" fmla="*/ 2158037 w 3880643"/>
              <a:gd name="connsiteY9" fmla="*/ 0 h 4316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80643" h="4316073">
                <a:moveTo>
                  <a:pt x="2158037" y="0"/>
                </a:moveTo>
                <a:cubicBezTo>
                  <a:pt x="2302301" y="0"/>
                  <a:pt x="2446564" y="55034"/>
                  <a:pt x="2556633" y="165103"/>
                </a:cubicBezTo>
                <a:lnTo>
                  <a:pt x="3880643" y="1489113"/>
                </a:lnTo>
                <a:lnTo>
                  <a:pt x="3880643" y="2826959"/>
                </a:lnTo>
                <a:lnTo>
                  <a:pt x="2556634" y="4150970"/>
                </a:lnTo>
                <a:cubicBezTo>
                  <a:pt x="2336494" y="4371108"/>
                  <a:pt x="1979580" y="4371108"/>
                  <a:pt x="1759440" y="4150970"/>
                </a:cubicBezTo>
                <a:lnTo>
                  <a:pt x="165104" y="2556633"/>
                </a:lnTo>
                <a:cubicBezTo>
                  <a:pt x="-55034" y="2336494"/>
                  <a:pt x="-55034" y="1979579"/>
                  <a:pt x="165104" y="1759440"/>
                </a:cubicBezTo>
                <a:lnTo>
                  <a:pt x="1759441" y="165103"/>
                </a:lnTo>
                <a:cubicBezTo>
                  <a:pt x="1869511" y="55034"/>
                  <a:pt x="2013773" y="0"/>
                  <a:pt x="2158037" y="0"/>
                </a:cubicBezTo>
                <a:close/>
              </a:path>
            </a:pathLst>
          </a:cu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
        <p:nvSpPr>
          <p:cNvPr id="12" name="图片占位符 11"/>
          <p:cNvSpPr>
            <a:spLocks noGrp="1"/>
          </p:cNvSpPr>
          <p:nvPr>
            <p:ph type="pic" sz="quarter" idx="10"/>
          </p:nvPr>
        </p:nvSpPr>
        <p:spPr>
          <a:xfrm>
            <a:off x="5808252" y="1"/>
            <a:ext cx="4163416" cy="1879305"/>
          </a:xfrm>
          <a:custGeom>
            <a:avLst/>
            <a:gdLst>
              <a:gd name="connsiteX0" fmla="*/ 0 w 4163416"/>
              <a:gd name="connsiteY0" fmla="*/ 0 h 1879305"/>
              <a:gd name="connsiteX1" fmla="*/ 4163416 w 4163416"/>
              <a:gd name="connsiteY1" fmla="*/ 0 h 1879305"/>
              <a:gd name="connsiteX2" fmla="*/ 4146874 w 4163416"/>
              <a:gd name="connsiteY2" fmla="*/ 31436 h 1879305"/>
              <a:gd name="connsiteX3" fmla="*/ 4074640 w 4163416"/>
              <a:gd name="connsiteY3" fmla="*/ 119865 h 1879305"/>
              <a:gd name="connsiteX4" fmla="*/ 2480303 w 4163416"/>
              <a:gd name="connsiteY4" fmla="*/ 1714202 h 1879305"/>
              <a:gd name="connsiteX5" fmla="*/ 1683111 w 4163416"/>
              <a:gd name="connsiteY5" fmla="*/ 1714202 h 1879305"/>
              <a:gd name="connsiteX6" fmla="*/ 88774 w 4163416"/>
              <a:gd name="connsiteY6" fmla="*/ 119865 h 1879305"/>
              <a:gd name="connsiteX7" fmla="*/ 16541 w 4163416"/>
              <a:gd name="connsiteY7" fmla="*/ 31436 h 1879305"/>
              <a:gd name="connsiteX0-1" fmla="*/ 0 w 4163416"/>
              <a:gd name="connsiteY0-2" fmla="*/ 1 h 1879306"/>
              <a:gd name="connsiteX1-3" fmla="*/ 2002248 w 4163416"/>
              <a:gd name="connsiteY1-4" fmla="*/ 0 h 1879306"/>
              <a:gd name="connsiteX2-5" fmla="*/ 4163416 w 4163416"/>
              <a:gd name="connsiteY2-6" fmla="*/ 1 h 1879306"/>
              <a:gd name="connsiteX3-7" fmla="*/ 4146874 w 4163416"/>
              <a:gd name="connsiteY3-8" fmla="*/ 31437 h 1879306"/>
              <a:gd name="connsiteX4-9" fmla="*/ 4074640 w 4163416"/>
              <a:gd name="connsiteY4-10" fmla="*/ 119866 h 1879306"/>
              <a:gd name="connsiteX5-11" fmla="*/ 2480303 w 4163416"/>
              <a:gd name="connsiteY5-12" fmla="*/ 1714203 h 1879306"/>
              <a:gd name="connsiteX6-13" fmla="*/ 1683111 w 4163416"/>
              <a:gd name="connsiteY6-14" fmla="*/ 1714203 h 1879306"/>
              <a:gd name="connsiteX7-15" fmla="*/ 88774 w 4163416"/>
              <a:gd name="connsiteY7-16" fmla="*/ 119866 h 1879306"/>
              <a:gd name="connsiteX8" fmla="*/ 16541 w 4163416"/>
              <a:gd name="connsiteY8" fmla="*/ 31437 h 1879306"/>
              <a:gd name="connsiteX9" fmla="*/ 0 w 4163416"/>
              <a:gd name="connsiteY9" fmla="*/ 1 h 1879306"/>
              <a:gd name="connsiteX0-17" fmla="*/ 2002248 w 4163416"/>
              <a:gd name="connsiteY0-18" fmla="*/ 0 h 1879306"/>
              <a:gd name="connsiteX1-19" fmla="*/ 4163416 w 4163416"/>
              <a:gd name="connsiteY1-20" fmla="*/ 1 h 1879306"/>
              <a:gd name="connsiteX2-21" fmla="*/ 4146874 w 4163416"/>
              <a:gd name="connsiteY2-22" fmla="*/ 31437 h 1879306"/>
              <a:gd name="connsiteX3-23" fmla="*/ 4074640 w 4163416"/>
              <a:gd name="connsiteY3-24" fmla="*/ 119866 h 1879306"/>
              <a:gd name="connsiteX4-25" fmla="*/ 2480303 w 4163416"/>
              <a:gd name="connsiteY4-26" fmla="*/ 1714203 h 1879306"/>
              <a:gd name="connsiteX5-27" fmla="*/ 1683111 w 4163416"/>
              <a:gd name="connsiteY5-28" fmla="*/ 1714203 h 1879306"/>
              <a:gd name="connsiteX6-29" fmla="*/ 88774 w 4163416"/>
              <a:gd name="connsiteY6-30" fmla="*/ 119866 h 1879306"/>
              <a:gd name="connsiteX7-31" fmla="*/ 16541 w 4163416"/>
              <a:gd name="connsiteY7-32" fmla="*/ 31437 h 1879306"/>
              <a:gd name="connsiteX8-33" fmla="*/ 0 w 4163416"/>
              <a:gd name="connsiteY8-34" fmla="*/ 1 h 1879306"/>
              <a:gd name="connsiteX9-35" fmla="*/ 2093688 w 4163416"/>
              <a:gd name="connsiteY9-36" fmla="*/ 91440 h 1879306"/>
              <a:gd name="connsiteX0-37" fmla="*/ 2002248 w 4163416"/>
              <a:gd name="connsiteY0-38" fmla="*/ 0 h 1879306"/>
              <a:gd name="connsiteX1-39" fmla="*/ 4163416 w 4163416"/>
              <a:gd name="connsiteY1-40" fmla="*/ 1 h 1879306"/>
              <a:gd name="connsiteX2-41" fmla="*/ 4146874 w 4163416"/>
              <a:gd name="connsiteY2-42" fmla="*/ 31437 h 1879306"/>
              <a:gd name="connsiteX3-43" fmla="*/ 4074640 w 4163416"/>
              <a:gd name="connsiteY3-44" fmla="*/ 119866 h 1879306"/>
              <a:gd name="connsiteX4-45" fmla="*/ 2480303 w 4163416"/>
              <a:gd name="connsiteY4-46" fmla="*/ 1714203 h 1879306"/>
              <a:gd name="connsiteX5-47" fmla="*/ 1683111 w 4163416"/>
              <a:gd name="connsiteY5-48" fmla="*/ 1714203 h 1879306"/>
              <a:gd name="connsiteX6-49" fmla="*/ 88774 w 4163416"/>
              <a:gd name="connsiteY6-50" fmla="*/ 119866 h 1879306"/>
              <a:gd name="connsiteX7-51" fmla="*/ 16541 w 4163416"/>
              <a:gd name="connsiteY7-52" fmla="*/ 31437 h 1879306"/>
              <a:gd name="connsiteX8-53" fmla="*/ 0 w 4163416"/>
              <a:gd name="connsiteY8-54" fmla="*/ 1 h 1879306"/>
              <a:gd name="connsiteX0-55" fmla="*/ 4163416 w 4163416"/>
              <a:gd name="connsiteY0-56" fmla="*/ 0 h 1879305"/>
              <a:gd name="connsiteX1-57" fmla="*/ 4146874 w 4163416"/>
              <a:gd name="connsiteY1-58" fmla="*/ 31436 h 1879305"/>
              <a:gd name="connsiteX2-59" fmla="*/ 4074640 w 4163416"/>
              <a:gd name="connsiteY2-60" fmla="*/ 119865 h 1879305"/>
              <a:gd name="connsiteX3-61" fmla="*/ 2480303 w 4163416"/>
              <a:gd name="connsiteY3-62" fmla="*/ 1714202 h 1879305"/>
              <a:gd name="connsiteX4-63" fmla="*/ 1683111 w 4163416"/>
              <a:gd name="connsiteY4-64" fmla="*/ 1714202 h 1879305"/>
              <a:gd name="connsiteX5-65" fmla="*/ 88774 w 4163416"/>
              <a:gd name="connsiteY5-66" fmla="*/ 119865 h 1879305"/>
              <a:gd name="connsiteX6-67" fmla="*/ 16541 w 4163416"/>
              <a:gd name="connsiteY6-68" fmla="*/ 31436 h 1879305"/>
              <a:gd name="connsiteX7-69" fmla="*/ 0 w 4163416"/>
              <a:gd name="connsiteY7-70" fmla="*/ 0 h 187930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4163416" h="1879305">
                <a:moveTo>
                  <a:pt x="4163416" y="0"/>
                </a:moveTo>
                <a:lnTo>
                  <a:pt x="4146874" y="31436"/>
                </a:lnTo>
                <a:cubicBezTo>
                  <a:pt x="4126236" y="62693"/>
                  <a:pt x="4102157" y="92348"/>
                  <a:pt x="4074640" y="119865"/>
                </a:cubicBezTo>
                <a:lnTo>
                  <a:pt x="2480303" y="1714202"/>
                </a:lnTo>
                <a:cubicBezTo>
                  <a:pt x="2260165" y="1934340"/>
                  <a:pt x="1903250" y="1934340"/>
                  <a:pt x="1683111" y="1714202"/>
                </a:cubicBezTo>
                <a:lnTo>
                  <a:pt x="88774" y="119865"/>
                </a:lnTo>
                <a:cubicBezTo>
                  <a:pt x="61257" y="92348"/>
                  <a:pt x="37179" y="62693"/>
                  <a:pt x="16541" y="31436"/>
                </a:cubicBezTo>
                <a:lnTo>
                  <a:pt x="0" y="0"/>
                </a:ln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1DC28D3-987D-401E-95A8-72784AD93D33}" type="datetimeFigureOut">
              <a:rPr lang="zh-CN" altLang="en-US" smtClean="0"/>
              <a:pPr/>
              <a:t>2024/8/30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7A4A5A-5C6D-4E6F-81A3-06DF189A7A65}"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13" name="图片占位符 12"/>
          <p:cNvSpPr>
            <a:spLocks noGrp="1"/>
          </p:cNvSpPr>
          <p:nvPr>
            <p:ph type="pic" sz="quarter" idx="10"/>
          </p:nvPr>
        </p:nvSpPr>
        <p:spPr>
          <a:xfrm>
            <a:off x="1295495" y="1716603"/>
            <a:ext cx="4262993" cy="4262992"/>
          </a:xfrm>
          <a:custGeom>
            <a:avLst/>
            <a:gdLst>
              <a:gd name="connsiteX0" fmla="*/ 2187077 w 4262993"/>
              <a:gd name="connsiteY0" fmla="*/ 0 h 4262992"/>
              <a:gd name="connsiteX1" fmla="*/ 2323431 w 4262993"/>
              <a:gd name="connsiteY1" fmla="*/ 56479 h 4262992"/>
              <a:gd name="connsiteX2" fmla="*/ 4206514 w 4262993"/>
              <a:gd name="connsiteY2" fmla="*/ 1939563 h 4262992"/>
              <a:gd name="connsiteX3" fmla="*/ 4206514 w 4262993"/>
              <a:gd name="connsiteY3" fmla="*/ 2212270 h 4262992"/>
              <a:gd name="connsiteX4" fmla="*/ 2212271 w 4262993"/>
              <a:gd name="connsiteY4" fmla="*/ 4206513 h 4262992"/>
              <a:gd name="connsiteX5" fmla="*/ 1939564 w 4262993"/>
              <a:gd name="connsiteY5" fmla="*/ 4206513 h 4262992"/>
              <a:gd name="connsiteX6" fmla="*/ 56480 w 4262993"/>
              <a:gd name="connsiteY6" fmla="*/ 2323430 h 4262992"/>
              <a:gd name="connsiteX7" fmla="*/ 56480 w 4262993"/>
              <a:gd name="connsiteY7" fmla="*/ 2050723 h 4262992"/>
              <a:gd name="connsiteX8" fmla="*/ 2050724 w 4262993"/>
              <a:gd name="connsiteY8" fmla="*/ 56479 h 4262992"/>
              <a:gd name="connsiteX9" fmla="*/ 2187077 w 4262993"/>
              <a:gd name="connsiteY9" fmla="*/ 0 h 4262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62993" h="4262992">
                <a:moveTo>
                  <a:pt x="2187077" y="0"/>
                </a:moveTo>
                <a:cubicBezTo>
                  <a:pt x="2236427" y="0"/>
                  <a:pt x="2285777" y="18826"/>
                  <a:pt x="2323431" y="56479"/>
                </a:cubicBezTo>
                <a:lnTo>
                  <a:pt x="4206514" y="1939563"/>
                </a:lnTo>
                <a:cubicBezTo>
                  <a:pt x="4281820" y="2014869"/>
                  <a:pt x="4281820" y="2136963"/>
                  <a:pt x="4206514" y="2212270"/>
                </a:cubicBezTo>
                <a:lnTo>
                  <a:pt x="2212271" y="4206513"/>
                </a:lnTo>
                <a:cubicBezTo>
                  <a:pt x="2136964" y="4281819"/>
                  <a:pt x="2014870" y="4281819"/>
                  <a:pt x="1939564" y="4206513"/>
                </a:cubicBezTo>
                <a:lnTo>
                  <a:pt x="56480" y="2323430"/>
                </a:lnTo>
                <a:cubicBezTo>
                  <a:pt x="-18826" y="2248123"/>
                  <a:pt x="-18826" y="2126029"/>
                  <a:pt x="56480" y="2050723"/>
                </a:cubicBezTo>
                <a:lnTo>
                  <a:pt x="2050724" y="56479"/>
                </a:lnTo>
                <a:cubicBezTo>
                  <a:pt x="2088377" y="18826"/>
                  <a:pt x="2137727" y="0"/>
                  <a:pt x="2187077" y="0"/>
                </a:cubicBezTo>
                <a:close/>
              </a:path>
            </a:pathLst>
          </a:custGeom>
        </p:spPr>
        <p:txBody>
          <a:bodyPr wrap="square">
            <a:noAutofit/>
          </a:bodyPr>
          <a:lstStyle/>
          <a:p>
            <a:endParaRPr lang="zh-CN" altLang="en-US"/>
          </a:p>
        </p:txBody>
      </p:sp>
      <p:sp>
        <p:nvSpPr>
          <p:cNvPr id="14" name="图片占位符 13"/>
          <p:cNvSpPr>
            <a:spLocks noGrp="1"/>
          </p:cNvSpPr>
          <p:nvPr>
            <p:ph type="pic" sz="quarter" idx="11"/>
          </p:nvPr>
        </p:nvSpPr>
        <p:spPr>
          <a:xfrm>
            <a:off x="5349054" y="2130866"/>
            <a:ext cx="2011319" cy="2011318"/>
          </a:xfrm>
          <a:custGeom>
            <a:avLst/>
            <a:gdLst>
              <a:gd name="connsiteX0" fmla="*/ 1031884 w 2011319"/>
              <a:gd name="connsiteY0" fmla="*/ 0 h 2011318"/>
              <a:gd name="connsiteX1" fmla="*/ 1096217 w 2011319"/>
              <a:gd name="connsiteY1" fmla="*/ 26647 h 2011318"/>
              <a:gd name="connsiteX2" fmla="*/ 1984672 w 2011319"/>
              <a:gd name="connsiteY2" fmla="*/ 915103 h 2011318"/>
              <a:gd name="connsiteX3" fmla="*/ 1984672 w 2011319"/>
              <a:gd name="connsiteY3" fmla="*/ 1043769 h 2011318"/>
              <a:gd name="connsiteX4" fmla="*/ 1043770 w 2011319"/>
              <a:gd name="connsiteY4" fmla="*/ 1984671 h 2011318"/>
              <a:gd name="connsiteX5" fmla="*/ 915104 w 2011319"/>
              <a:gd name="connsiteY5" fmla="*/ 1984671 h 2011318"/>
              <a:gd name="connsiteX6" fmla="*/ 26648 w 2011319"/>
              <a:gd name="connsiteY6" fmla="*/ 1096215 h 2011318"/>
              <a:gd name="connsiteX7" fmla="*/ 26648 w 2011319"/>
              <a:gd name="connsiteY7" fmla="*/ 967549 h 2011318"/>
              <a:gd name="connsiteX8" fmla="*/ 967550 w 2011319"/>
              <a:gd name="connsiteY8" fmla="*/ 26647 h 2011318"/>
              <a:gd name="connsiteX9" fmla="*/ 1031884 w 2011319"/>
              <a:gd name="connsiteY9" fmla="*/ 0 h 2011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319" h="2011318">
                <a:moveTo>
                  <a:pt x="1031884" y="0"/>
                </a:moveTo>
                <a:cubicBezTo>
                  <a:pt x="1055168" y="0"/>
                  <a:pt x="1078452" y="8882"/>
                  <a:pt x="1096217" y="26647"/>
                </a:cubicBezTo>
                <a:lnTo>
                  <a:pt x="1984672" y="915103"/>
                </a:lnTo>
                <a:cubicBezTo>
                  <a:pt x="2020202" y="950633"/>
                  <a:pt x="2020202" y="1008239"/>
                  <a:pt x="1984672" y="1043769"/>
                </a:cubicBezTo>
                <a:lnTo>
                  <a:pt x="1043770" y="1984671"/>
                </a:lnTo>
                <a:cubicBezTo>
                  <a:pt x="1008240" y="2020201"/>
                  <a:pt x="950634" y="2020201"/>
                  <a:pt x="915104" y="1984671"/>
                </a:cubicBezTo>
                <a:lnTo>
                  <a:pt x="26648" y="1096215"/>
                </a:lnTo>
                <a:cubicBezTo>
                  <a:pt x="-8882" y="1060685"/>
                  <a:pt x="-8882" y="1003079"/>
                  <a:pt x="26648" y="967549"/>
                </a:cubicBezTo>
                <a:lnTo>
                  <a:pt x="967550" y="26647"/>
                </a:lnTo>
                <a:cubicBezTo>
                  <a:pt x="985315" y="8882"/>
                  <a:pt x="1008599" y="0"/>
                  <a:pt x="1031884" y="0"/>
                </a:cubicBezTo>
                <a:close/>
              </a:path>
            </a:pathLst>
          </a:custGeom>
        </p:spPr>
        <p:txBody>
          <a:bodyPr wrap="square">
            <a:noAutofit/>
          </a:bodyPr>
          <a:lstStyle/>
          <a:p>
            <a:endParaRPr lang="zh-CN" altLang="en-US"/>
          </a:p>
        </p:txBody>
      </p:sp>
      <p:sp>
        <p:nvSpPr>
          <p:cNvPr id="15" name="图片占位符 14"/>
          <p:cNvSpPr>
            <a:spLocks noGrp="1"/>
          </p:cNvSpPr>
          <p:nvPr>
            <p:ph type="pic" sz="quarter" idx="12"/>
          </p:nvPr>
        </p:nvSpPr>
        <p:spPr>
          <a:xfrm>
            <a:off x="4739453" y="4010466"/>
            <a:ext cx="2011319" cy="2011318"/>
          </a:xfrm>
          <a:custGeom>
            <a:avLst/>
            <a:gdLst>
              <a:gd name="connsiteX0" fmla="*/ 1031884 w 2011319"/>
              <a:gd name="connsiteY0" fmla="*/ 0 h 2011318"/>
              <a:gd name="connsiteX1" fmla="*/ 1096217 w 2011319"/>
              <a:gd name="connsiteY1" fmla="*/ 26647 h 2011318"/>
              <a:gd name="connsiteX2" fmla="*/ 1984672 w 2011319"/>
              <a:gd name="connsiteY2" fmla="*/ 915103 h 2011318"/>
              <a:gd name="connsiteX3" fmla="*/ 1984672 w 2011319"/>
              <a:gd name="connsiteY3" fmla="*/ 1043769 h 2011318"/>
              <a:gd name="connsiteX4" fmla="*/ 1043770 w 2011319"/>
              <a:gd name="connsiteY4" fmla="*/ 1984671 h 2011318"/>
              <a:gd name="connsiteX5" fmla="*/ 915104 w 2011319"/>
              <a:gd name="connsiteY5" fmla="*/ 1984671 h 2011318"/>
              <a:gd name="connsiteX6" fmla="*/ 26648 w 2011319"/>
              <a:gd name="connsiteY6" fmla="*/ 1096216 h 2011318"/>
              <a:gd name="connsiteX7" fmla="*/ 26648 w 2011319"/>
              <a:gd name="connsiteY7" fmla="*/ 967549 h 2011318"/>
              <a:gd name="connsiteX8" fmla="*/ 967550 w 2011319"/>
              <a:gd name="connsiteY8" fmla="*/ 26647 h 2011318"/>
              <a:gd name="connsiteX9" fmla="*/ 1031884 w 2011319"/>
              <a:gd name="connsiteY9" fmla="*/ 0 h 2011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319" h="2011318">
                <a:moveTo>
                  <a:pt x="1031884" y="0"/>
                </a:moveTo>
                <a:cubicBezTo>
                  <a:pt x="1055168" y="0"/>
                  <a:pt x="1078452" y="8882"/>
                  <a:pt x="1096217" y="26647"/>
                </a:cubicBezTo>
                <a:lnTo>
                  <a:pt x="1984672" y="915103"/>
                </a:lnTo>
                <a:cubicBezTo>
                  <a:pt x="2020202" y="950633"/>
                  <a:pt x="2020202" y="1008239"/>
                  <a:pt x="1984672" y="1043769"/>
                </a:cubicBezTo>
                <a:lnTo>
                  <a:pt x="1043770" y="1984671"/>
                </a:lnTo>
                <a:cubicBezTo>
                  <a:pt x="1008240" y="2020201"/>
                  <a:pt x="950634" y="2020201"/>
                  <a:pt x="915104" y="1984671"/>
                </a:cubicBezTo>
                <a:lnTo>
                  <a:pt x="26648" y="1096216"/>
                </a:lnTo>
                <a:cubicBezTo>
                  <a:pt x="-8882" y="1060686"/>
                  <a:pt x="-8882" y="1003079"/>
                  <a:pt x="26648" y="967549"/>
                </a:cubicBezTo>
                <a:lnTo>
                  <a:pt x="967550" y="26647"/>
                </a:lnTo>
                <a:cubicBezTo>
                  <a:pt x="985315" y="8882"/>
                  <a:pt x="1008600" y="0"/>
                  <a:pt x="1031884" y="0"/>
                </a:cubicBezTo>
                <a:close/>
              </a:path>
            </a:pathLst>
          </a:custGeom>
        </p:spPr>
        <p:txBody>
          <a:bodyPr wrap="square">
            <a:noAutofit/>
          </a:bodyPr>
          <a:lstStyle/>
          <a:p>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14" name="图片占位符 13"/>
          <p:cNvSpPr>
            <a:spLocks noGrp="1"/>
          </p:cNvSpPr>
          <p:nvPr>
            <p:ph type="pic" sz="quarter" idx="13"/>
          </p:nvPr>
        </p:nvSpPr>
        <p:spPr>
          <a:xfrm>
            <a:off x="4315366" y="2034973"/>
            <a:ext cx="2093747" cy="1201420"/>
          </a:xfrm>
          <a:custGeom>
            <a:avLst/>
            <a:gdLst>
              <a:gd name="connsiteX0" fmla="*/ 115228 w 2093747"/>
              <a:gd name="connsiteY0" fmla="*/ 0 h 1201420"/>
              <a:gd name="connsiteX1" fmla="*/ 1978519 w 2093747"/>
              <a:gd name="connsiteY1" fmla="*/ 0 h 1201420"/>
              <a:gd name="connsiteX2" fmla="*/ 2093747 w 2093747"/>
              <a:gd name="connsiteY2" fmla="*/ 115228 h 1201420"/>
              <a:gd name="connsiteX3" fmla="*/ 2093747 w 2093747"/>
              <a:gd name="connsiteY3" fmla="*/ 1086192 h 1201420"/>
              <a:gd name="connsiteX4" fmla="*/ 1978519 w 2093747"/>
              <a:gd name="connsiteY4" fmla="*/ 1201420 h 1201420"/>
              <a:gd name="connsiteX5" fmla="*/ 115228 w 2093747"/>
              <a:gd name="connsiteY5" fmla="*/ 1201420 h 1201420"/>
              <a:gd name="connsiteX6" fmla="*/ 0 w 2093747"/>
              <a:gd name="connsiteY6" fmla="*/ 1086192 h 1201420"/>
              <a:gd name="connsiteX7" fmla="*/ 0 w 2093747"/>
              <a:gd name="connsiteY7" fmla="*/ 115228 h 1201420"/>
              <a:gd name="connsiteX8" fmla="*/ 115228 w 2093747"/>
              <a:gd name="connsiteY8" fmla="*/ 0 h 1201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3747" h="1201420">
                <a:moveTo>
                  <a:pt x="115228" y="0"/>
                </a:moveTo>
                <a:lnTo>
                  <a:pt x="1978519" y="0"/>
                </a:lnTo>
                <a:cubicBezTo>
                  <a:pt x="2042158" y="0"/>
                  <a:pt x="2093747" y="51589"/>
                  <a:pt x="2093747" y="115228"/>
                </a:cubicBezTo>
                <a:lnTo>
                  <a:pt x="2093747" y="1086192"/>
                </a:lnTo>
                <a:cubicBezTo>
                  <a:pt x="2093747" y="1149831"/>
                  <a:pt x="2042158" y="1201420"/>
                  <a:pt x="1978519" y="1201420"/>
                </a:cubicBezTo>
                <a:lnTo>
                  <a:pt x="115228" y="1201420"/>
                </a:lnTo>
                <a:cubicBezTo>
                  <a:pt x="51589" y="1201420"/>
                  <a:pt x="0" y="1149831"/>
                  <a:pt x="0" y="1086192"/>
                </a:cubicBezTo>
                <a:lnTo>
                  <a:pt x="0" y="115228"/>
                </a:lnTo>
                <a:cubicBezTo>
                  <a:pt x="0" y="51589"/>
                  <a:pt x="51589" y="0"/>
                  <a:pt x="115228" y="0"/>
                </a:cubicBezTo>
                <a:close/>
              </a:path>
            </a:pathLst>
          </a:custGeom>
        </p:spPr>
        <p:txBody>
          <a:bodyPr wrap="square">
            <a:noAutofit/>
          </a:bodyPr>
          <a:lstStyle/>
          <a:p>
            <a:endParaRPr lang="zh-CN" altLang="en-US"/>
          </a:p>
        </p:txBody>
      </p:sp>
      <p:sp>
        <p:nvSpPr>
          <p:cNvPr id="15" name="图片占位符 14"/>
          <p:cNvSpPr>
            <a:spLocks noGrp="1"/>
          </p:cNvSpPr>
          <p:nvPr>
            <p:ph type="pic" sz="quarter" idx="14"/>
          </p:nvPr>
        </p:nvSpPr>
        <p:spPr>
          <a:xfrm>
            <a:off x="4315366" y="3368473"/>
            <a:ext cx="2093747" cy="2298700"/>
          </a:xfrm>
          <a:custGeom>
            <a:avLst/>
            <a:gdLst>
              <a:gd name="connsiteX0" fmla="*/ 107849 w 2093747"/>
              <a:gd name="connsiteY0" fmla="*/ 0 h 2298700"/>
              <a:gd name="connsiteX1" fmla="*/ 1985898 w 2093747"/>
              <a:gd name="connsiteY1" fmla="*/ 0 h 2298700"/>
              <a:gd name="connsiteX2" fmla="*/ 2093747 w 2093747"/>
              <a:gd name="connsiteY2" fmla="*/ 107849 h 2298700"/>
              <a:gd name="connsiteX3" fmla="*/ 2093747 w 2093747"/>
              <a:gd name="connsiteY3" fmla="*/ 2190851 h 2298700"/>
              <a:gd name="connsiteX4" fmla="*/ 1985898 w 2093747"/>
              <a:gd name="connsiteY4" fmla="*/ 2298700 h 2298700"/>
              <a:gd name="connsiteX5" fmla="*/ 107849 w 2093747"/>
              <a:gd name="connsiteY5" fmla="*/ 2298700 h 2298700"/>
              <a:gd name="connsiteX6" fmla="*/ 0 w 2093747"/>
              <a:gd name="connsiteY6" fmla="*/ 2190851 h 2298700"/>
              <a:gd name="connsiteX7" fmla="*/ 0 w 2093747"/>
              <a:gd name="connsiteY7" fmla="*/ 107849 h 2298700"/>
              <a:gd name="connsiteX8" fmla="*/ 107849 w 2093747"/>
              <a:gd name="connsiteY8" fmla="*/ 0 h 2298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3747" h="2298700">
                <a:moveTo>
                  <a:pt x="107849" y="0"/>
                </a:moveTo>
                <a:lnTo>
                  <a:pt x="1985898" y="0"/>
                </a:lnTo>
                <a:cubicBezTo>
                  <a:pt x="2045461" y="0"/>
                  <a:pt x="2093747" y="48286"/>
                  <a:pt x="2093747" y="107849"/>
                </a:cubicBezTo>
                <a:lnTo>
                  <a:pt x="2093747" y="2190851"/>
                </a:lnTo>
                <a:cubicBezTo>
                  <a:pt x="2093747" y="2250414"/>
                  <a:pt x="2045461" y="2298700"/>
                  <a:pt x="1985898" y="2298700"/>
                </a:cubicBezTo>
                <a:lnTo>
                  <a:pt x="107849" y="2298700"/>
                </a:lnTo>
                <a:cubicBezTo>
                  <a:pt x="48286" y="2298700"/>
                  <a:pt x="0" y="2250414"/>
                  <a:pt x="0" y="2190851"/>
                </a:cubicBezTo>
                <a:lnTo>
                  <a:pt x="0" y="107849"/>
                </a:lnTo>
                <a:cubicBezTo>
                  <a:pt x="0" y="48286"/>
                  <a:pt x="48286" y="0"/>
                  <a:pt x="107849" y="0"/>
                </a:cubicBezTo>
                <a:close/>
              </a:path>
            </a:pathLst>
          </a:custGeom>
        </p:spPr>
        <p:txBody>
          <a:bodyPr wrap="square">
            <a:noAutofit/>
          </a:bodyPr>
          <a:lstStyle/>
          <a:p>
            <a:endParaRPr lang="zh-CN" altLang="en-US"/>
          </a:p>
        </p:txBody>
      </p:sp>
      <p:sp>
        <p:nvSpPr>
          <p:cNvPr id="13" name="图片占位符 12"/>
          <p:cNvSpPr>
            <a:spLocks noGrp="1"/>
          </p:cNvSpPr>
          <p:nvPr>
            <p:ph type="pic" sz="quarter" idx="15"/>
          </p:nvPr>
        </p:nvSpPr>
        <p:spPr>
          <a:xfrm>
            <a:off x="6596436" y="2034973"/>
            <a:ext cx="4773780" cy="3632200"/>
          </a:xfrm>
          <a:custGeom>
            <a:avLst/>
            <a:gdLst>
              <a:gd name="connsiteX0" fmla="*/ 187095 w 4773780"/>
              <a:gd name="connsiteY0" fmla="*/ 0 h 3632200"/>
              <a:gd name="connsiteX1" fmla="*/ 4586685 w 4773780"/>
              <a:gd name="connsiteY1" fmla="*/ 0 h 3632200"/>
              <a:gd name="connsiteX2" fmla="*/ 4773780 w 4773780"/>
              <a:gd name="connsiteY2" fmla="*/ 187095 h 3632200"/>
              <a:gd name="connsiteX3" fmla="*/ 4773780 w 4773780"/>
              <a:gd name="connsiteY3" fmla="*/ 3445105 h 3632200"/>
              <a:gd name="connsiteX4" fmla="*/ 4586685 w 4773780"/>
              <a:gd name="connsiteY4" fmla="*/ 3632200 h 3632200"/>
              <a:gd name="connsiteX5" fmla="*/ 187095 w 4773780"/>
              <a:gd name="connsiteY5" fmla="*/ 3632200 h 3632200"/>
              <a:gd name="connsiteX6" fmla="*/ 0 w 4773780"/>
              <a:gd name="connsiteY6" fmla="*/ 3445105 h 3632200"/>
              <a:gd name="connsiteX7" fmla="*/ 0 w 4773780"/>
              <a:gd name="connsiteY7" fmla="*/ 187095 h 3632200"/>
              <a:gd name="connsiteX8" fmla="*/ 187095 w 4773780"/>
              <a:gd name="connsiteY8" fmla="*/ 0 h 363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73780" h="3632200">
                <a:moveTo>
                  <a:pt x="187095" y="0"/>
                </a:moveTo>
                <a:lnTo>
                  <a:pt x="4586685" y="0"/>
                </a:lnTo>
                <a:cubicBezTo>
                  <a:pt x="4690015" y="0"/>
                  <a:pt x="4773780" y="83765"/>
                  <a:pt x="4773780" y="187095"/>
                </a:cubicBezTo>
                <a:lnTo>
                  <a:pt x="4773780" y="3445105"/>
                </a:lnTo>
                <a:cubicBezTo>
                  <a:pt x="4773780" y="3548435"/>
                  <a:pt x="4690015" y="3632200"/>
                  <a:pt x="4586685" y="3632200"/>
                </a:cubicBezTo>
                <a:lnTo>
                  <a:pt x="187095" y="3632200"/>
                </a:lnTo>
                <a:cubicBezTo>
                  <a:pt x="83765" y="3632200"/>
                  <a:pt x="0" y="3548435"/>
                  <a:pt x="0" y="3445105"/>
                </a:cubicBezTo>
                <a:lnTo>
                  <a:pt x="0" y="187095"/>
                </a:lnTo>
                <a:cubicBezTo>
                  <a:pt x="0" y="83765"/>
                  <a:pt x="83765" y="0"/>
                  <a:pt x="187095" y="0"/>
                </a:cubicBezTo>
                <a:close/>
              </a:path>
            </a:pathLst>
          </a:custGeom>
        </p:spPr>
        <p:txBody>
          <a:bodyPr wrap="square">
            <a:noAutofit/>
          </a:bodyPr>
          <a:lstStyle/>
          <a:p>
            <a:endParaRPr lang="zh-CN" altLang="en-US"/>
          </a:p>
        </p:txBody>
      </p:sp>
      <p:sp>
        <p:nvSpPr>
          <p:cNvPr id="3" name="日期占位符 2"/>
          <p:cNvSpPr>
            <a:spLocks noGrp="1"/>
          </p:cNvSpPr>
          <p:nvPr>
            <p:ph type="dt" sz="half" idx="10"/>
          </p:nvPr>
        </p:nvSpPr>
        <p:spPr/>
        <p:txBody>
          <a:bodyPr/>
          <a:lstStyle/>
          <a:p>
            <a:fld id="{B1DC28D3-987D-401E-95A8-72784AD93D33}" type="datetimeFigureOut">
              <a:rPr lang="zh-CN" altLang="en-US" smtClean="0"/>
              <a:pPr/>
              <a:t>2024/8/30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7A4A5A-5C6D-4E6F-81A3-06DF189A7A65}"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6" name="图片占位符 25"/>
          <p:cNvSpPr>
            <a:spLocks noGrp="1"/>
          </p:cNvSpPr>
          <p:nvPr>
            <p:ph type="pic" sz="quarter" idx="18"/>
          </p:nvPr>
        </p:nvSpPr>
        <p:spPr>
          <a:xfrm>
            <a:off x="9089489"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8"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1" name="图片占位符 30"/>
          <p:cNvSpPr>
            <a:spLocks noGrp="1"/>
          </p:cNvSpPr>
          <p:nvPr>
            <p:ph type="pic" sz="quarter" idx="14"/>
          </p:nvPr>
        </p:nvSpPr>
        <p:spPr>
          <a:xfrm>
            <a:off x="1538935"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2" name="图片占位符 31"/>
          <p:cNvSpPr>
            <a:spLocks noGrp="1"/>
          </p:cNvSpPr>
          <p:nvPr>
            <p:ph type="pic" sz="quarter" idx="15"/>
          </p:nvPr>
        </p:nvSpPr>
        <p:spPr>
          <a:xfrm>
            <a:off x="3426574"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3" name="图片占位符 32"/>
          <p:cNvSpPr>
            <a:spLocks noGrp="1"/>
          </p:cNvSpPr>
          <p:nvPr>
            <p:ph type="pic" sz="quarter" idx="16"/>
          </p:nvPr>
        </p:nvSpPr>
        <p:spPr>
          <a:xfrm>
            <a:off x="5314212"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34" name="图片占位符 33"/>
          <p:cNvSpPr>
            <a:spLocks noGrp="1"/>
          </p:cNvSpPr>
          <p:nvPr>
            <p:ph type="pic" sz="quarter" idx="17"/>
          </p:nvPr>
        </p:nvSpPr>
        <p:spPr>
          <a:xfrm>
            <a:off x="7201851" y="34054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a:p>
        </p:txBody>
      </p:sp>
      <p:sp>
        <p:nvSpPr>
          <p:cNvPr id="27" name="图片占位符 26"/>
          <p:cNvSpPr>
            <a:spLocks noGrp="1"/>
          </p:cNvSpPr>
          <p:nvPr>
            <p:ph type="pic" sz="quarter" idx="10"/>
          </p:nvPr>
        </p:nvSpPr>
        <p:spPr>
          <a:xfrm>
            <a:off x="2461837"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4 w 1599710"/>
              <a:gd name="connsiteY6" fmla="*/ 947591 h 1599710"/>
              <a:gd name="connsiteX7" fmla="*/ 61194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4" y="947591"/>
                </a:lnTo>
                <a:cubicBezTo>
                  <a:pt x="-20398" y="865999"/>
                  <a:pt x="-20398" y="733712"/>
                  <a:pt x="61194" y="652119"/>
                </a:cubicBezTo>
                <a:lnTo>
                  <a:pt x="652119" y="61194"/>
                </a:lnTo>
                <a:cubicBezTo>
                  <a:pt x="692916" y="20398"/>
                  <a:pt x="746385" y="0"/>
                  <a:pt x="799855" y="0"/>
                </a:cubicBezTo>
                <a:close/>
              </a:path>
            </a:pathLst>
          </a:custGeom>
        </p:spPr>
        <p:txBody>
          <a:bodyPr wrap="square">
            <a:noAutofit/>
          </a:bodyPr>
          <a:lstStyle/>
          <a:p>
            <a:endParaRPr lang="zh-CN" altLang="en-US" dirty="0"/>
          </a:p>
        </p:txBody>
      </p:sp>
      <p:sp>
        <p:nvSpPr>
          <p:cNvPr id="28" name="图片占位符 27"/>
          <p:cNvSpPr>
            <a:spLocks noGrp="1"/>
          </p:cNvSpPr>
          <p:nvPr>
            <p:ph type="pic" sz="quarter" idx="11"/>
          </p:nvPr>
        </p:nvSpPr>
        <p:spPr>
          <a:xfrm>
            <a:off x="4349476"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dirty="0"/>
          </a:p>
        </p:txBody>
      </p:sp>
      <p:sp>
        <p:nvSpPr>
          <p:cNvPr id="29" name="图片占位符 28"/>
          <p:cNvSpPr>
            <a:spLocks noGrp="1"/>
          </p:cNvSpPr>
          <p:nvPr>
            <p:ph type="pic" sz="quarter" idx="12"/>
          </p:nvPr>
        </p:nvSpPr>
        <p:spPr>
          <a:xfrm>
            <a:off x="6237114"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5" y="20398"/>
                  <a:pt x="947591" y="61194"/>
                </a:cubicBezTo>
                <a:lnTo>
                  <a:pt x="1538516" y="652119"/>
                </a:lnTo>
                <a:cubicBezTo>
                  <a:pt x="1620108" y="733712"/>
                  <a:pt x="1620108" y="865999"/>
                  <a:pt x="1538516" y="947591"/>
                </a:cubicBezTo>
                <a:lnTo>
                  <a:pt x="947591" y="1538516"/>
                </a:lnTo>
                <a:cubicBezTo>
                  <a:pt x="865999" y="1620108"/>
                  <a:pt x="733712" y="1620108"/>
                  <a:pt x="652119" y="1538516"/>
                </a:cubicBezTo>
                <a:lnTo>
                  <a:pt x="61195" y="947591"/>
                </a:lnTo>
                <a:cubicBezTo>
                  <a:pt x="-20398" y="865999"/>
                  <a:pt x="-20398" y="733712"/>
                  <a:pt x="61195" y="652119"/>
                </a:cubicBezTo>
                <a:lnTo>
                  <a:pt x="652119" y="61194"/>
                </a:lnTo>
                <a:cubicBezTo>
                  <a:pt x="692915" y="20398"/>
                  <a:pt x="746385" y="0"/>
                  <a:pt x="799855" y="0"/>
                </a:cubicBezTo>
                <a:close/>
              </a:path>
            </a:pathLst>
          </a:custGeom>
        </p:spPr>
        <p:txBody>
          <a:bodyPr wrap="square">
            <a:noAutofit/>
          </a:bodyPr>
          <a:lstStyle/>
          <a:p>
            <a:endParaRPr lang="zh-CN" altLang="en-US"/>
          </a:p>
        </p:txBody>
      </p:sp>
      <p:sp>
        <p:nvSpPr>
          <p:cNvPr id="30" name="图片占位符 29"/>
          <p:cNvSpPr>
            <a:spLocks noGrp="1"/>
          </p:cNvSpPr>
          <p:nvPr>
            <p:ph type="pic" sz="quarter" idx="13"/>
          </p:nvPr>
        </p:nvSpPr>
        <p:spPr>
          <a:xfrm>
            <a:off x="8124752" y="1675581"/>
            <a:ext cx="1599710" cy="1599710"/>
          </a:xfrm>
          <a:custGeom>
            <a:avLst/>
            <a:gdLst>
              <a:gd name="connsiteX0" fmla="*/ 799855 w 1599710"/>
              <a:gd name="connsiteY0" fmla="*/ 0 h 1599710"/>
              <a:gd name="connsiteX1" fmla="*/ 947591 w 1599710"/>
              <a:gd name="connsiteY1" fmla="*/ 61194 h 1599710"/>
              <a:gd name="connsiteX2" fmla="*/ 1538516 w 1599710"/>
              <a:gd name="connsiteY2" fmla="*/ 652119 h 1599710"/>
              <a:gd name="connsiteX3" fmla="*/ 1538516 w 1599710"/>
              <a:gd name="connsiteY3" fmla="*/ 947591 h 1599710"/>
              <a:gd name="connsiteX4" fmla="*/ 947591 w 1599710"/>
              <a:gd name="connsiteY4" fmla="*/ 1538516 h 1599710"/>
              <a:gd name="connsiteX5" fmla="*/ 652119 w 1599710"/>
              <a:gd name="connsiteY5" fmla="*/ 1538516 h 1599710"/>
              <a:gd name="connsiteX6" fmla="*/ 61195 w 1599710"/>
              <a:gd name="connsiteY6" fmla="*/ 947591 h 1599710"/>
              <a:gd name="connsiteX7" fmla="*/ 61195 w 1599710"/>
              <a:gd name="connsiteY7" fmla="*/ 652119 h 1599710"/>
              <a:gd name="connsiteX8" fmla="*/ 652119 w 1599710"/>
              <a:gd name="connsiteY8" fmla="*/ 61194 h 1599710"/>
              <a:gd name="connsiteX9" fmla="*/ 799855 w 1599710"/>
              <a:gd name="connsiteY9" fmla="*/ 0 h 159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99710" h="1599710">
                <a:moveTo>
                  <a:pt x="799855" y="0"/>
                </a:moveTo>
                <a:cubicBezTo>
                  <a:pt x="853325" y="0"/>
                  <a:pt x="906794" y="20398"/>
                  <a:pt x="947591" y="61194"/>
                </a:cubicBezTo>
                <a:lnTo>
                  <a:pt x="1538516" y="652119"/>
                </a:lnTo>
                <a:cubicBezTo>
                  <a:pt x="1620108" y="733712"/>
                  <a:pt x="1620108" y="865999"/>
                  <a:pt x="1538516" y="947591"/>
                </a:cubicBezTo>
                <a:lnTo>
                  <a:pt x="947591" y="1538516"/>
                </a:lnTo>
                <a:cubicBezTo>
                  <a:pt x="865998" y="1620108"/>
                  <a:pt x="733712" y="1620108"/>
                  <a:pt x="652119" y="1538516"/>
                </a:cubicBezTo>
                <a:lnTo>
                  <a:pt x="61195" y="947591"/>
                </a:lnTo>
                <a:cubicBezTo>
                  <a:pt x="-20398" y="865999"/>
                  <a:pt x="-20398" y="733712"/>
                  <a:pt x="61195" y="652119"/>
                </a:cubicBezTo>
                <a:lnTo>
                  <a:pt x="652119" y="61194"/>
                </a:lnTo>
                <a:cubicBezTo>
                  <a:pt x="692916" y="20398"/>
                  <a:pt x="746385" y="0"/>
                  <a:pt x="799855" y="0"/>
                </a:cubicBezTo>
                <a:close/>
              </a:path>
            </a:pathLst>
          </a:custGeom>
        </p:spPr>
        <p:txBody>
          <a:bodyPr wrap="square">
            <a:noAutofit/>
          </a:bodyPr>
          <a:lstStyle/>
          <a:p>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1DC28D3-987D-401E-95A8-72784AD93D33}" type="datetimeFigureOut">
              <a:rPr lang="zh-CN" altLang="en-US" smtClean="0"/>
              <a:pPr/>
              <a:t>2024/8/30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F7A4A5A-5C6D-4E6F-81A3-06DF189A7A65}" type="slidenum">
              <a:rPr lang="zh-CN" altLang="en-US" smtClean="0"/>
              <a:pPr/>
              <a:t>‹#›</a:t>
            </a:fld>
            <a:endParaRPr lang="zh-CN" altLang="en-US"/>
          </a:p>
        </p:txBody>
      </p:sp>
      <p:sp>
        <p:nvSpPr>
          <p:cNvPr id="7" name="矩形 6"/>
          <p:cNvSpPr/>
          <p:nvPr userDrawn="1"/>
        </p:nvSpPr>
        <p:spPr>
          <a:xfrm>
            <a:off x="8729683" y="6422330"/>
            <a:ext cx="775136" cy="246221"/>
          </a:xfrm>
          <a:prstGeom prst="rect">
            <a:avLst/>
          </a:prstGeom>
        </p:spPr>
        <p:txBody>
          <a:bodyPr wrap="square">
            <a:spAutoFit/>
          </a:bodyPr>
          <a:lstStyle/>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p>
          <a:p>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素材下载：</a:t>
            </a:r>
            <a:r>
              <a:rPr lang="en-US" altLang="zh-CN" sz="100" dirty="0">
                <a:solidFill>
                  <a:prstClr val="white"/>
                </a:solidFill>
                <a:latin typeface="Calibri" panose="020F0502020204030204"/>
                <a:ea typeface="宋体" panose="02010600030101010101" pitchFamily="2" charset="-122"/>
              </a:rPr>
              <a:t>www.1ppt.com/sucai/</a:t>
            </a: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图表下载：</a:t>
            </a:r>
            <a:r>
              <a:rPr lang="en-US" altLang="zh-CN" sz="100" dirty="0">
                <a:solidFill>
                  <a:prstClr val="white"/>
                </a:solidFill>
                <a:latin typeface="Calibri" panose="020F0502020204030204"/>
                <a:ea typeface="宋体" panose="02010600030101010101" pitchFamily="2" charset="-122"/>
              </a:rPr>
              <a:t>www.1ppt.com/tubiao/      </a:t>
            </a:r>
          </a:p>
          <a:p>
            <a:r>
              <a:rPr lang="zh-CN" altLang="en-US" sz="100" dirty="0">
                <a:solidFill>
                  <a:prstClr val="white"/>
                </a:solidFill>
                <a:latin typeface="Calibri" panose="020F0502020204030204"/>
                <a:ea typeface="宋体" panose="02010600030101010101" pitchFamily="2" charset="-122"/>
              </a:rPr>
              <a:t>优秀</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p>
          <a:p>
            <a:r>
              <a:rPr lang="en-US" altLang="zh-CN" sz="100" dirty="0">
                <a:solidFill>
                  <a:prstClr val="white"/>
                </a:solidFill>
                <a:latin typeface="Calibri" panose="020F0502020204030204"/>
                <a:ea typeface="宋体" panose="02010600030101010101" pitchFamily="2" charset="-122"/>
              </a:rPr>
              <a:t>Word</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www.1ppt.com/word/              Excel</a:t>
            </a:r>
            <a:r>
              <a:rPr lang="zh-CN" altLang="en-US" sz="100" dirty="0">
                <a:solidFill>
                  <a:prstClr val="white"/>
                </a:solidFill>
                <a:latin typeface="Calibri" panose="020F0502020204030204"/>
                <a:ea typeface="宋体" panose="02010600030101010101" pitchFamily="2" charset="-122"/>
              </a:rPr>
              <a:t>教程：</a:t>
            </a:r>
            <a:r>
              <a:rPr lang="en-US" altLang="zh-CN" sz="100" dirty="0">
                <a:solidFill>
                  <a:prstClr val="white"/>
                </a:solidFill>
                <a:latin typeface="Calibri" panose="020F0502020204030204"/>
                <a:ea typeface="宋体" panose="02010600030101010101" pitchFamily="2" charset="-122"/>
              </a:rPr>
              <a:t>www.1ppt.com/excel/  </a:t>
            </a:r>
          </a:p>
          <a:p>
            <a:r>
              <a:rPr lang="zh-CN" altLang="en-US" sz="100" dirty="0">
                <a:solidFill>
                  <a:prstClr val="white"/>
                </a:solidFill>
                <a:latin typeface="Calibri" panose="020F0502020204030204"/>
                <a:ea typeface="宋体" panose="02010600030101010101" pitchFamily="2" charset="-122"/>
              </a:rPr>
              <a:t>资料下载：</a:t>
            </a:r>
            <a:r>
              <a:rPr lang="en-US" altLang="zh-CN" sz="100" dirty="0">
                <a:solidFill>
                  <a:prstClr val="white"/>
                </a:solidFill>
                <a:latin typeface="Calibri" panose="020F0502020204030204"/>
                <a:ea typeface="宋体" panose="02010600030101010101" pitchFamily="2" charset="-122"/>
              </a:rPr>
              <a:t>www.1ppt.com/ziliao/                PPT</a:t>
            </a:r>
            <a:r>
              <a:rPr lang="zh-CN" altLang="en-US" sz="100" dirty="0">
                <a:solidFill>
                  <a:prstClr val="white"/>
                </a:solidFill>
                <a:latin typeface="Calibri" panose="020F0502020204030204"/>
                <a:ea typeface="宋体" panose="02010600030101010101" pitchFamily="2" charset="-122"/>
              </a:rPr>
              <a:t>课件下载：</a:t>
            </a:r>
            <a:r>
              <a:rPr lang="en-US" altLang="zh-CN" sz="100" dirty="0">
                <a:solidFill>
                  <a:prstClr val="white"/>
                </a:solidFill>
                <a:latin typeface="Calibri" panose="020F0502020204030204"/>
                <a:ea typeface="宋体" panose="02010600030101010101" pitchFamily="2" charset="-122"/>
              </a:rPr>
              <a:t>www.1ppt.com/kejian/ </a:t>
            </a:r>
          </a:p>
          <a:p>
            <a:r>
              <a:rPr lang="zh-CN" altLang="en-US" sz="100" dirty="0">
                <a:solidFill>
                  <a:prstClr val="white"/>
                </a:solidFill>
                <a:latin typeface="Calibri" panose="020F0502020204030204"/>
                <a:ea typeface="宋体" panose="02010600030101010101" pitchFamily="2" charset="-122"/>
              </a:rPr>
              <a:t>范文下载：</a:t>
            </a:r>
            <a:r>
              <a:rPr lang="en-US" altLang="zh-CN" sz="100" dirty="0">
                <a:solidFill>
                  <a:prstClr val="white"/>
                </a:solidFill>
                <a:latin typeface="Calibri" panose="020F0502020204030204"/>
                <a:ea typeface="宋体" panose="02010600030101010101" pitchFamily="2" charset="-122"/>
              </a:rPr>
              <a:t>www.1ppt.com/fanwen/             </a:t>
            </a:r>
            <a:r>
              <a:rPr lang="zh-CN" altLang="en-US" sz="100" dirty="0">
                <a:solidFill>
                  <a:prstClr val="white"/>
                </a:solidFill>
                <a:latin typeface="Calibri" panose="020F0502020204030204"/>
                <a:ea typeface="宋体" panose="02010600030101010101" pitchFamily="2" charset="-122"/>
              </a:rPr>
              <a:t>试卷下载：</a:t>
            </a:r>
            <a:r>
              <a:rPr lang="en-US" altLang="zh-CN" sz="100" dirty="0">
                <a:solidFill>
                  <a:prstClr val="white"/>
                </a:solidFill>
                <a:latin typeface="Calibri" panose="020F0502020204030204"/>
                <a:ea typeface="宋体" panose="02010600030101010101" pitchFamily="2" charset="-122"/>
              </a:rPr>
              <a:t>www.1ppt.com/shiti/  </a:t>
            </a:r>
          </a:p>
          <a:p>
            <a:r>
              <a:rPr lang="zh-CN" altLang="en-US" sz="100" dirty="0">
                <a:solidFill>
                  <a:prstClr val="white"/>
                </a:solidFill>
                <a:latin typeface="Calibri" panose="020F0502020204030204"/>
                <a:ea typeface="宋体" panose="02010600030101010101" pitchFamily="2" charset="-122"/>
              </a:rPr>
              <a:t>教案下载：</a:t>
            </a:r>
            <a:r>
              <a:rPr lang="en-US" altLang="zh-CN" sz="100" dirty="0">
                <a:solidFill>
                  <a:prstClr val="white"/>
                </a:solidFill>
                <a:latin typeface="Calibri" panose="020F0502020204030204"/>
                <a:ea typeface="宋体" panose="02010600030101010101" pitchFamily="2" charset="-122"/>
              </a:rPr>
              <a:t>www.1ppt.com/jiaoan/        </a:t>
            </a:r>
          </a:p>
          <a:p>
            <a:r>
              <a:rPr lang="zh-CN" altLang="en-US" sz="100" dirty="0">
                <a:solidFill>
                  <a:prstClr val="white"/>
                </a:solidFill>
                <a:latin typeface="Calibri" panose="020F0502020204030204"/>
                <a:ea typeface="宋体" panose="02010600030101010101" pitchFamily="2" charset="-122"/>
              </a:rPr>
              <a:t>字体下载：</a:t>
            </a:r>
            <a:r>
              <a:rPr lang="en-US" altLang="zh-CN" sz="100" dirty="0">
                <a:solidFill>
                  <a:prstClr val="white"/>
                </a:solidFill>
                <a:latin typeface="Calibri" panose="020F0502020204030204"/>
                <a:ea typeface="宋体" panose="02010600030101010101" pitchFamily="2" charset="-122"/>
              </a:rPr>
              <a:t>www.1ppt.com/ziti/</a:t>
            </a:r>
          </a:p>
          <a:p>
            <a:r>
              <a:rPr lang="en-US" altLang="zh-CN" sz="100" dirty="0">
                <a:solidFill>
                  <a:prstClr val="white"/>
                </a:solidFill>
                <a:latin typeface="Calibri" panose="020F0502020204030204"/>
                <a:ea typeface="宋体" panose="02010600030101010101" pitchFamily="2" charset="-122"/>
              </a:rPr>
              <a:t> </a:t>
            </a:r>
            <a:endParaRPr lang="zh-CN" altLang="en-US" sz="100" dirty="0">
              <a:solidFill>
                <a:prstClr val="white"/>
              </a:solidFill>
              <a:latin typeface="Calibri" panose="020F0502020204030204"/>
              <a:ea typeface="宋体" panose="02010600030101010101" pitchFamily="2"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15" name="图片占位符 14"/>
          <p:cNvSpPr>
            <a:spLocks noGrp="1"/>
          </p:cNvSpPr>
          <p:nvPr>
            <p:ph type="pic" sz="quarter" idx="10"/>
          </p:nvPr>
        </p:nvSpPr>
        <p:spPr>
          <a:xfrm>
            <a:off x="3507265" y="2359368"/>
            <a:ext cx="1627407" cy="2887019"/>
          </a:xfrm>
          <a:custGeom>
            <a:avLst/>
            <a:gdLst>
              <a:gd name="connsiteX0" fmla="*/ 0 w 1627407"/>
              <a:gd name="connsiteY0" fmla="*/ 0 h 2887019"/>
              <a:gd name="connsiteX1" fmla="*/ 1627407 w 1627407"/>
              <a:gd name="connsiteY1" fmla="*/ 0 h 2887019"/>
              <a:gd name="connsiteX2" fmla="*/ 1627407 w 1627407"/>
              <a:gd name="connsiteY2" fmla="*/ 2887019 h 2887019"/>
              <a:gd name="connsiteX3" fmla="*/ 0 w 1627407"/>
              <a:gd name="connsiteY3" fmla="*/ 2887019 h 2887019"/>
            </a:gdLst>
            <a:ahLst/>
            <a:cxnLst>
              <a:cxn ang="0">
                <a:pos x="connsiteX0" y="connsiteY0"/>
              </a:cxn>
              <a:cxn ang="0">
                <a:pos x="connsiteX1" y="connsiteY1"/>
              </a:cxn>
              <a:cxn ang="0">
                <a:pos x="connsiteX2" y="connsiteY2"/>
              </a:cxn>
              <a:cxn ang="0">
                <a:pos x="connsiteX3" y="connsiteY3"/>
              </a:cxn>
            </a:cxnLst>
            <a:rect l="l" t="t" r="r" b="b"/>
            <a:pathLst>
              <a:path w="1627407" h="2887019">
                <a:moveTo>
                  <a:pt x="0" y="0"/>
                </a:moveTo>
                <a:lnTo>
                  <a:pt x="1627407" y="0"/>
                </a:lnTo>
                <a:lnTo>
                  <a:pt x="1627407" y="2887019"/>
                </a:lnTo>
                <a:lnTo>
                  <a:pt x="0" y="2887019"/>
                </a:lnTo>
                <a:close/>
              </a:path>
            </a:pathLst>
          </a:custGeom>
        </p:spPr>
        <p:txBody>
          <a:bodyPr wrap="square">
            <a:noAutofit/>
          </a:bodyPr>
          <a:lstStyle/>
          <a:p>
            <a:endParaRPr lang="zh-CN" altLang="en-US"/>
          </a:p>
        </p:txBody>
      </p:sp>
      <p:sp>
        <p:nvSpPr>
          <p:cNvPr id="14" name="图片占位符 13"/>
          <p:cNvSpPr>
            <a:spLocks noGrp="1"/>
          </p:cNvSpPr>
          <p:nvPr>
            <p:ph type="pic" sz="quarter" idx="11"/>
          </p:nvPr>
        </p:nvSpPr>
        <p:spPr>
          <a:xfrm>
            <a:off x="1311274" y="2359368"/>
            <a:ext cx="1627407" cy="2887019"/>
          </a:xfrm>
          <a:custGeom>
            <a:avLst/>
            <a:gdLst>
              <a:gd name="connsiteX0" fmla="*/ 0 w 1627407"/>
              <a:gd name="connsiteY0" fmla="*/ 0 h 2887019"/>
              <a:gd name="connsiteX1" fmla="*/ 1627407 w 1627407"/>
              <a:gd name="connsiteY1" fmla="*/ 0 h 2887019"/>
              <a:gd name="connsiteX2" fmla="*/ 1627407 w 1627407"/>
              <a:gd name="connsiteY2" fmla="*/ 2887019 h 2887019"/>
              <a:gd name="connsiteX3" fmla="*/ 0 w 1627407"/>
              <a:gd name="connsiteY3" fmla="*/ 2887019 h 2887019"/>
            </a:gdLst>
            <a:ahLst/>
            <a:cxnLst>
              <a:cxn ang="0">
                <a:pos x="connsiteX0" y="connsiteY0"/>
              </a:cxn>
              <a:cxn ang="0">
                <a:pos x="connsiteX1" y="connsiteY1"/>
              </a:cxn>
              <a:cxn ang="0">
                <a:pos x="connsiteX2" y="connsiteY2"/>
              </a:cxn>
              <a:cxn ang="0">
                <a:pos x="connsiteX3" y="connsiteY3"/>
              </a:cxn>
            </a:cxnLst>
            <a:rect l="l" t="t" r="r" b="b"/>
            <a:pathLst>
              <a:path w="1627407" h="2887019">
                <a:moveTo>
                  <a:pt x="0" y="0"/>
                </a:moveTo>
                <a:lnTo>
                  <a:pt x="1627407" y="0"/>
                </a:lnTo>
                <a:lnTo>
                  <a:pt x="1627407" y="2887019"/>
                </a:lnTo>
                <a:lnTo>
                  <a:pt x="0" y="2887019"/>
                </a:lnTo>
                <a:close/>
              </a:path>
            </a:pathLst>
          </a:custGeom>
        </p:spPr>
        <p:txBody>
          <a:bodyPr wrap="square">
            <a:noAutofit/>
          </a:bodyPr>
          <a:lstStyle/>
          <a:p>
            <a:endParaRPr lang="zh-CN" altLang="en-US"/>
          </a:p>
        </p:txBody>
      </p:sp>
      <p:sp>
        <p:nvSpPr>
          <p:cNvPr id="13" name="图片占位符 12"/>
          <p:cNvSpPr>
            <a:spLocks noGrp="1"/>
          </p:cNvSpPr>
          <p:nvPr>
            <p:ph type="pic" sz="quarter" idx="12"/>
          </p:nvPr>
        </p:nvSpPr>
        <p:spPr>
          <a:xfrm>
            <a:off x="2295507" y="1895063"/>
            <a:ext cx="1901775" cy="3373748"/>
          </a:xfrm>
          <a:custGeom>
            <a:avLst/>
            <a:gdLst>
              <a:gd name="connsiteX0" fmla="*/ 0 w 1901775"/>
              <a:gd name="connsiteY0" fmla="*/ 0 h 3373748"/>
              <a:gd name="connsiteX1" fmla="*/ 1901775 w 1901775"/>
              <a:gd name="connsiteY1" fmla="*/ 0 h 3373748"/>
              <a:gd name="connsiteX2" fmla="*/ 1901775 w 1901775"/>
              <a:gd name="connsiteY2" fmla="*/ 3373748 h 3373748"/>
              <a:gd name="connsiteX3" fmla="*/ 0 w 1901775"/>
              <a:gd name="connsiteY3" fmla="*/ 3373748 h 3373748"/>
            </a:gdLst>
            <a:ahLst/>
            <a:cxnLst>
              <a:cxn ang="0">
                <a:pos x="connsiteX0" y="connsiteY0"/>
              </a:cxn>
              <a:cxn ang="0">
                <a:pos x="connsiteX1" y="connsiteY1"/>
              </a:cxn>
              <a:cxn ang="0">
                <a:pos x="connsiteX2" y="connsiteY2"/>
              </a:cxn>
              <a:cxn ang="0">
                <a:pos x="connsiteX3" y="connsiteY3"/>
              </a:cxn>
            </a:cxnLst>
            <a:rect l="l" t="t" r="r" b="b"/>
            <a:pathLst>
              <a:path w="1901775" h="3373748">
                <a:moveTo>
                  <a:pt x="0" y="0"/>
                </a:moveTo>
                <a:lnTo>
                  <a:pt x="1901775" y="0"/>
                </a:lnTo>
                <a:lnTo>
                  <a:pt x="1901775" y="3373748"/>
                </a:lnTo>
                <a:lnTo>
                  <a:pt x="0" y="3373748"/>
                </a:lnTo>
                <a:close/>
              </a:path>
            </a:pathLst>
          </a:custGeom>
        </p:spPr>
        <p:txBody>
          <a:bodyPr wrap="square">
            <a:noAutofit/>
          </a:bodyPr>
          <a:lstStyle/>
          <a:p>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10" name="图片占位符 9"/>
          <p:cNvSpPr>
            <a:spLocks noGrp="1"/>
          </p:cNvSpPr>
          <p:nvPr>
            <p:ph type="pic" sz="quarter" idx="10"/>
          </p:nvPr>
        </p:nvSpPr>
        <p:spPr>
          <a:xfrm>
            <a:off x="0" y="1"/>
            <a:ext cx="5778474" cy="5747783"/>
          </a:xfrm>
          <a:custGeom>
            <a:avLst/>
            <a:gdLst>
              <a:gd name="connsiteX0" fmla="*/ 2119001 w 5778474"/>
              <a:gd name="connsiteY0" fmla="*/ 3618970 h 5747783"/>
              <a:gd name="connsiteX1" fmla="*/ 2315600 w 5778474"/>
              <a:gd name="connsiteY1" fmla="*/ 3700404 h 5747783"/>
              <a:gd name="connsiteX2" fmla="*/ 3101974 w 5778474"/>
              <a:gd name="connsiteY2" fmla="*/ 4486778 h 5747783"/>
              <a:gd name="connsiteX3" fmla="*/ 3101974 w 5778474"/>
              <a:gd name="connsiteY3" fmla="*/ 4879976 h 5747783"/>
              <a:gd name="connsiteX4" fmla="*/ 2315600 w 5778474"/>
              <a:gd name="connsiteY4" fmla="*/ 5666350 h 5747783"/>
              <a:gd name="connsiteX5" fmla="*/ 1922402 w 5778474"/>
              <a:gd name="connsiteY5" fmla="*/ 5666350 h 5747783"/>
              <a:gd name="connsiteX6" fmla="*/ 1136028 w 5778474"/>
              <a:gd name="connsiteY6" fmla="*/ 4879976 h 5747783"/>
              <a:gd name="connsiteX7" fmla="*/ 1136028 w 5778474"/>
              <a:gd name="connsiteY7" fmla="*/ 4486778 h 5747783"/>
              <a:gd name="connsiteX8" fmla="*/ 1922402 w 5778474"/>
              <a:gd name="connsiteY8" fmla="*/ 3700404 h 5747783"/>
              <a:gd name="connsiteX9" fmla="*/ 2119001 w 5778474"/>
              <a:gd name="connsiteY9" fmla="*/ 3618970 h 5747783"/>
              <a:gd name="connsiteX10" fmla="*/ 821473 w 5778474"/>
              <a:gd name="connsiteY10" fmla="*/ 2321442 h 5747783"/>
              <a:gd name="connsiteX11" fmla="*/ 1018072 w 5778474"/>
              <a:gd name="connsiteY11" fmla="*/ 2402876 h 5747783"/>
              <a:gd name="connsiteX12" fmla="*/ 1804446 w 5778474"/>
              <a:gd name="connsiteY12" fmla="*/ 3189250 h 5747783"/>
              <a:gd name="connsiteX13" fmla="*/ 1804446 w 5778474"/>
              <a:gd name="connsiteY13" fmla="*/ 3582448 h 5747783"/>
              <a:gd name="connsiteX14" fmla="*/ 1018072 w 5778474"/>
              <a:gd name="connsiteY14" fmla="*/ 4368823 h 5747783"/>
              <a:gd name="connsiteX15" fmla="*/ 624874 w 5778474"/>
              <a:gd name="connsiteY15" fmla="*/ 4368823 h 5747783"/>
              <a:gd name="connsiteX16" fmla="*/ 0 w 5778474"/>
              <a:gd name="connsiteY16" fmla="*/ 3743949 h 5747783"/>
              <a:gd name="connsiteX17" fmla="*/ 0 w 5778474"/>
              <a:gd name="connsiteY17" fmla="*/ 3027750 h 5747783"/>
              <a:gd name="connsiteX18" fmla="*/ 624874 w 5778474"/>
              <a:gd name="connsiteY18" fmla="*/ 2402876 h 5747783"/>
              <a:gd name="connsiteX19" fmla="*/ 821473 w 5778474"/>
              <a:gd name="connsiteY19" fmla="*/ 2321442 h 5747783"/>
              <a:gd name="connsiteX20" fmla="*/ 3416534 w 5778474"/>
              <a:gd name="connsiteY20" fmla="*/ 2321437 h 5747783"/>
              <a:gd name="connsiteX21" fmla="*/ 3613133 w 5778474"/>
              <a:gd name="connsiteY21" fmla="*/ 2402870 h 5747783"/>
              <a:gd name="connsiteX22" fmla="*/ 4399507 w 5778474"/>
              <a:gd name="connsiteY22" fmla="*/ 3189245 h 5747783"/>
              <a:gd name="connsiteX23" fmla="*/ 4399507 w 5778474"/>
              <a:gd name="connsiteY23" fmla="*/ 3582443 h 5747783"/>
              <a:gd name="connsiteX24" fmla="*/ 3613133 w 5778474"/>
              <a:gd name="connsiteY24" fmla="*/ 4368817 h 5747783"/>
              <a:gd name="connsiteX25" fmla="*/ 3219935 w 5778474"/>
              <a:gd name="connsiteY25" fmla="*/ 4368817 h 5747783"/>
              <a:gd name="connsiteX26" fmla="*/ 2433561 w 5778474"/>
              <a:gd name="connsiteY26" fmla="*/ 3582443 h 5747783"/>
              <a:gd name="connsiteX27" fmla="*/ 2433561 w 5778474"/>
              <a:gd name="connsiteY27" fmla="*/ 3189245 h 5747783"/>
              <a:gd name="connsiteX28" fmla="*/ 3219935 w 5778474"/>
              <a:gd name="connsiteY28" fmla="*/ 2402870 h 5747783"/>
              <a:gd name="connsiteX29" fmla="*/ 3416534 w 5778474"/>
              <a:gd name="connsiteY29" fmla="*/ 2321437 h 5747783"/>
              <a:gd name="connsiteX30" fmla="*/ 0 w 5778474"/>
              <a:gd name="connsiteY30" fmla="*/ 1384804 h 5747783"/>
              <a:gd name="connsiteX31" fmla="*/ 506920 w 5778474"/>
              <a:gd name="connsiteY31" fmla="*/ 1891724 h 5747783"/>
              <a:gd name="connsiteX32" fmla="*/ 506919 w 5778474"/>
              <a:gd name="connsiteY32" fmla="*/ 2284921 h 5747783"/>
              <a:gd name="connsiteX33" fmla="*/ 0 w 5778474"/>
              <a:gd name="connsiteY33" fmla="*/ 2791839 h 5747783"/>
              <a:gd name="connsiteX34" fmla="*/ 2119006 w 5778474"/>
              <a:gd name="connsiteY34" fmla="*/ 1023909 h 5747783"/>
              <a:gd name="connsiteX35" fmla="*/ 2315606 w 5778474"/>
              <a:gd name="connsiteY35" fmla="*/ 1105343 h 5747783"/>
              <a:gd name="connsiteX36" fmla="*/ 3101980 w 5778474"/>
              <a:gd name="connsiteY36" fmla="*/ 1891717 h 5747783"/>
              <a:gd name="connsiteX37" fmla="*/ 3101980 w 5778474"/>
              <a:gd name="connsiteY37" fmla="*/ 2284914 h 5747783"/>
              <a:gd name="connsiteX38" fmla="*/ 2315606 w 5778474"/>
              <a:gd name="connsiteY38" fmla="*/ 3071289 h 5747783"/>
              <a:gd name="connsiteX39" fmla="*/ 1922408 w 5778474"/>
              <a:gd name="connsiteY39" fmla="*/ 3071289 h 5747783"/>
              <a:gd name="connsiteX40" fmla="*/ 1136034 w 5778474"/>
              <a:gd name="connsiteY40" fmla="*/ 2284914 h 5747783"/>
              <a:gd name="connsiteX41" fmla="*/ 1136034 w 5778474"/>
              <a:gd name="connsiteY41" fmla="*/ 1891716 h 5747783"/>
              <a:gd name="connsiteX42" fmla="*/ 1922408 w 5778474"/>
              <a:gd name="connsiteY42" fmla="*/ 1105342 h 5747783"/>
              <a:gd name="connsiteX43" fmla="*/ 2119006 w 5778474"/>
              <a:gd name="connsiteY43" fmla="*/ 1023909 h 5747783"/>
              <a:gd name="connsiteX44" fmla="*/ 4714068 w 5778474"/>
              <a:gd name="connsiteY44" fmla="*/ 1023903 h 5747783"/>
              <a:gd name="connsiteX45" fmla="*/ 4910667 w 5778474"/>
              <a:gd name="connsiteY45" fmla="*/ 1105337 h 5747783"/>
              <a:gd name="connsiteX46" fmla="*/ 5697041 w 5778474"/>
              <a:gd name="connsiteY46" fmla="*/ 1891711 h 5747783"/>
              <a:gd name="connsiteX47" fmla="*/ 5697041 w 5778474"/>
              <a:gd name="connsiteY47" fmla="*/ 2284909 h 5747783"/>
              <a:gd name="connsiteX48" fmla="*/ 4910667 w 5778474"/>
              <a:gd name="connsiteY48" fmla="*/ 3071283 h 5747783"/>
              <a:gd name="connsiteX49" fmla="*/ 4517469 w 5778474"/>
              <a:gd name="connsiteY49" fmla="*/ 3071283 h 5747783"/>
              <a:gd name="connsiteX50" fmla="*/ 3731095 w 5778474"/>
              <a:gd name="connsiteY50" fmla="*/ 2284909 h 5747783"/>
              <a:gd name="connsiteX51" fmla="*/ 3731095 w 5778474"/>
              <a:gd name="connsiteY51" fmla="*/ 1891711 h 5747783"/>
              <a:gd name="connsiteX52" fmla="*/ 4517469 w 5778474"/>
              <a:gd name="connsiteY52" fmla="*/ 1105337 h 5747783"/>
              <a:gd name="connsiteX53" fmla="*/ 4714068 w 5778474"/>
              <a:gd name="connsiteY53" fmla="*/ 1023903 h 5747783"/>
              <a:gd name="connsiteX54" fmla="*/ 3027750 w 5778474"/>
              <a:gd name="connsiteY54" fmla="*/ 0 h 5747783"/>
              <a:gd name="connsiteX55" fmla="*/ 3805329 w 5778474"/>
              <a:gd name="connsiteY55" fmla="*/ 0 h 5747783"/>
              <a:gd name="connsiteX56" fmla="*/ 4399513 w 5778474"/>
              <a:gd name="connsiteY56" fmla="*/ 594184 h 5747783"/>
              <a:gd name="connsiteX57" fmla="*/ 4399513 w 5778474"/>
              <a:gd name="connsiteY57" fmla="*/ 987382 h 5747783"/>
              <a:gd name="connsiteX58" fmla="*/ 3613139 w 5778474"/>
              <a:gd name="connsiteY58" fmla="*/ 1773756 h 5747783"/>
              <a:gd name="connsiteX59" fmla="*/ 3219941 w 5778474"/>
              <a:gd name="connsiteY59" fmla="*/ 1773756 h 5747783"/>
              <a:gd name="connsiteX60" fmla="*/ 2433567 w 5778474"/>
              <a:gd name="connsiteY60" fmla="*/ 987382 h 5747783"/>
              <a:gd name="connsiteX61" fmla="*/ 2433567 w 5778474"/>
              <a:gd name="connsiteY61" fmla="*/ 594184 h 5747783"/>
              <a:gd name="connsiteX62" fmla="*/ 2791841 w 5778474"/>
              <a:gd name="connsiteY62" fmla="*/ 0 h 5747783"/>
              <a:gd name="connsiteX63" fmla="*/ 2315612 w 5778474"/>
              <a:gd name="connsiteY63" fmla="*/ 476229 h 5747783"/>
              <a:gd name="connsiteX64" fmla="*/ 1922415 w 5778474"/>
              <a:gd name="connsiteY64" fmla="*/ 476230 h 5747783"/>
              <a:gd name="connsiteX65" fmla="*/ 1446185 w 5778474"/>
              <a:gd name="connsiteY65" fmla="*/ 1 h 5747783"/>
              <a:gd name="connsiteX66" fmla="*/ 432697 w 5778474"/>
              <a:gd name="connsiteY66" fmla="*/ 0 h 5747783"/>
              <a:gd name="connsiteX67" fmla="*/ 1210263 w 5778474"/>
              <a:gd name="connsiteY67" fmla="*/ 0 h 5747783"/>
              <a:gd name="connsiteX68" fmla="*/ 1804453 w 5778474"/>
              <a:gd name="connsiteY68" fmla="*/ 594190 h 5747783"/>
              <a:gd name="connsiteX69" fmla="*/ 1804453 w 5778474"/>
              <a:gd name="connsiteY69" fmla="*/ 987388 h 5747783"/>
              <a:gd name="connsiteX70" fmla="*/ 1018079 w 5778474"/>
              <a:gd name="connsiteY70" fmla="*/ 1773762 h 5747783"/>
              <a:gd name="connsiteX71" fmla="*/ 624881 w 5778474"/>
              <a:gd name="connsiteY71" fmla="*/ 1773762 h 5747783"/>
              <a:gd name="connsiteX72" fmla="*/ 0 w 5778474"/>
              <a:gd name="connsiteY72" fmla="*/ 1148882 h 5747783"/>
              <a:gd name="connsiteX73" fmla="*/ 0 w 5778474"/>
              <a:gd name="connsiteY73" fmla="*/ 432696 h 5747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5778474" h="5747783">
                <a:moveTo>
                  <a:pt x="2119001" y="3618970"/>
                </a:moveTo>
                <a:cubicBezTo>
                  <a:pt x="2190156" y="3618970"/>
                  <a:pt x="2261310" y="3646114"/>
                  <a:pt x="2315600" y="3700404"/>
                </a:cubicBezTo>
                <a:lnTo>
                  <a:pt x="3101974" y="4486778"/>
                </a:lnTo>
                <a:cubicBezTo>
                  <a:pt x="3210552" y="4595356"/>
                  <a:pt x="3210552" y="4771398"/>
                  <a:pt x="3101974" y="4879976"/>
                </a:cubicBezTo>
                <a:lnTo>
                  <a:pt x="2315600" y="5666350"/>
                </a:lnTo>
                <a:cubicBezTo>
                  <a:pt x="2207022" y="5774928"/>
                  <a:pt x="2030980" y="5774928"/>
                  <a:pt x="1922402" y="5666350"/>
                </a:cubicBezTo>
                <a:lnTo>
                  <a:pt x="1136028" y="4879976"/>
                </a:lnTo>
                <a:cubicBezTo>
                  <a:pt x="1027449" y="4771398"/>
                  <a:pt x="1027449" y="4595356"/>
                  <a:pt x="1136028" y="4486778"/>
                </a:cubicBezTo>
                <a:lnTo>
                  <a:pt x="1922402" y="3700404"/>
                </a:lnTo>
                <a:cubicBezTo>
                  <a:pt x="1976691" y="3646114"/>
                  <a:pt x="2047846" y="3618970"/>
                  <a:pt x="2119001" y="3618970"/>
                </a:cubicBezTo>
                <a:close/>
                <a:moveTo>
                  <a:pt x="821473" y="2321442"/>
                </a:moveTo>
                <a:cubicBezTo>
                  <a:pt x="892629" y="2321443"/>
                  <a:pt x="963784" y="2348587"/>
                  <a:pt x="1018072" y="2402876"/>
                </a:cubicBezTo>
                <a:lnTo>
                  <a:pt x="1804446" y="3189250"/>
                </a:lnTo>
                <a:cubicBezTo>
                  <a:pt x="1913025" y="3297829"/>
                  <a:pt x="1913025" y="3473870"/>
                  <a:pt x="1804446" y="3582448"/>
                </a:cubicBezTo>
                <a:lnTo>
                  <a:pt x="1018072" y="4368823"/>
                </a:lnTo>
                <a:cubicBezTo>
                  <a:pt x="909494" y="4477401"/>
                  <a:pt x="733453" y="4477401"/>
                  <a:pt x="624874" y="4368823"/>
                </a:cubicBezTo>
                <a:lnTo>
                  <a:pt x="0" y="3743949"/>
                </a:lnTo>
                <a:lnTo>
                  <a:pt x="0" y="3027750"/>
                </a:lnTo>
                <a:lnTo>
                  <a:pt x="624874" y="2402876"/>
                </a:lnTo>
                <a:cubicBezTo>
                  <a:pt x="679163" y="2348587"/>
                  <a:pt x="750318" y="2321443"/>
                  <a:pt x="821473" y="2321442"/>
                </a:cubicBezTo>
                <a:close/>
                <a:moveTo>
                  <a:pt x="3416534" y="2321437"/>
                </a:moveTo>
                <a:cubicBezTo>
                  <a:pt x="3487689" y="2321437"/>
                  <a:pt x="3558844" y="2348582"/>
                  <a:pt x="3613133" y="2402870"/>
                </a:cubicBezTo>
                <a:lnTo>
                  <a:pt x="4399507" y="3189245"/>
                </a:lnTo>
                <a:cubicBezTo>
                  <a:pt x="4508086" y="3297822"/>
                  <a:pt x="4508086" y="3473865"/>
                  <a:pt x="4399507" y="3582443"/>
                </a:cubicBezTo>
                <a:lnTo>
                  <a:pt x="3613133" y="4368817"/>
                </a:lnTo>
                <a:cubicBezTo>
                  <a:pt x="3504555" y="4477395"/>
                  <a:pt x="3328513" y="4477395"/>
                  <a:pt x="3219935" y="4368817"/>
                </a:cubicBezTo>
                <a:lnTo>
                  <a:pt x="2433561" y="3582443"/>
                </a:lnTo>
                <a:cubicBezTo>
                  <a:pt x="2324983" y="3473864"/>
                  <a:pt x="2324983" y="3297823"/>
                  <a:pt x="2433561" y="3189245"/>
                </a:cubicBezTo>
                <a:lnTo>
                  <a:pt x="3219935" y="2402870"/>
                </a:lnTo>
                <a:cubicBezTo>
                  <a:pt x="3274224" y="2348582"/>
                  <a:pt x="3345379" y="2321437"/>
                  <a:pt x="3416534" y="2321437"/>
                </a:cubicBezTo>
                <a:close/>
                <a:moveTo>
                  <a:pt x="0" y="1384804"/>
                </a:moveTo>
                <a:lnTo>
                  <a:pt x="506920" y="1891724"/>
                </a:lnTo>
                <a:cubicBezTo>
                  <a:pt x="615498" y="2000302"/>
                  <a:pt x="615497" y="2176342"/>
                  <a:pt x="506919" y="2284921"/>
                </a:cubicBezTo>
                <a:lnTo>
                  <a:pt x="0" y="2791839"/>
                </a:lnTo>
                <a:close/>
                <a:moveTo>
                  <a:pt x="2119006" y="1023909"/>
                </a:moveTo>
                <a:cubicBezTo>
                  <a:pt x="2190162" y="1023908"/>
                  <a:pt x="2261317" y="1051054"/>
                  <a:pt x="2315606" y="1105343"/>
                </a:cubicBezTo>
                <a:lnTo>
                  <a:pt x="3101980" y="1891717"/>
                </a:lnTo>
                <a:cubicBezTo>
                  <a:pt x="3210558" y="2000296"/>
                  <a:pt x="3210558" y="2176337"/>
                  <a:pt x="3101980" y="2284914"/>
                </a:cubicBezTo>
                <a:lnTo>
                  <a:pt x="2315606" y="3071289"/>
                </a:lnTo>
                <a:cubicBezTo>
                  <a:pt x="2207028" y="3179867"/>
                  <a:pt x="2030987" y="3179867"/>
                  <a:pt x="1922408" y="3071289"/>
                </a:cubicBezTo>
                <a:lnTo>
                  <a:pt x="1136034" y="2284914"/>
                </a:lnTo>
                <a:cubicBezTo>
                  <a:pt x="1027455" y="2176337"/>
                  <a:pt x="1027455" y="2000296"/>
                  <a:pt x="1136034" y="1891716"/>
                </a:cubicBezTo>
                <a:lnTo>
                  <a:pt x="1922408" y="1105342"/>
                </a:lnTo>
                <a:cubicBezTo>
                  <a:pt x="1976697" y="1051053"/>
                  <a:pt x="2047852" y="1023909"/>
                  <a:pt x="2119006" y="1023909"/>
                </a:cubicBezTo>
                <a:close/>
                <a:moveTo>
                  <a:pt x="4714068" y="1023903"/>
                </a:moveTo>
                <a:cubicBezTo>
                  <a:pt x="4785223" y="1023903"/>
                  <a:pt x="4856377" y="1051048"/>
                  <a:pt x="4910667" y="1105337"/>
                </a:cubicBezTo>
                <a:lnTo>
                  <a:pt x="5697041" y="1891711"/>
                </a:lnTo>
                <a:cubicBezTo>
                  <a:pt x="5805619" y="2000289"/>
                  <a:pt x="5805619" y="2176331"/>
                  <a:pt x="5697041" y="2284909"/>
                </a:cubicBezTo>
                <a:lnTo>
                  <a:pt x="4910667" y="3071283"/>
                </a:lnTo>
                <a:cubicBezTo>
                  <a:pt x="4802089" y="3179862"/>
                  <a:pt x="4626047" y="3179861"/>
                  <a:pt x="4517469" y="3071283"/>
                </a:cubicBezTo>
                <a:lnTo>
                  <a:pt x="3731095" y="2284909"/>
                </a:lnTo>
                <a:cubicBezTo>
                  <a:pt x="3622516" y="2176331"/>
                  <a:pt x="3622516" y="2000289"/>
                  <a:pt x="3731095" y="1891711"/>
                </a:cubicBezTo>
                <a:lnTo>
                  <a:pt x="4517469" y="1105337"/>
                </a:lnTo>
                <a:cubicBezTo>
                  <a:pt x="4571758" y="1051048"/>
                  <a:pt x="4642912" y="1023903"/>
                  <a:pt x="4714068" y="1023903"/>
                </a:cubicBezTo>
                <a:close/>
                <a:moveTo>
                  <a:pt x="3027750" y="0"/>
                </a:moveTo>
                <a:lnTo>
                  <a:pt x="3805329" y="0"/>
                </a:lnTo>
                <a:lnTo>
                  <a:pt x="4399513" y="594184"/>
                </a:lnTo>
                <a:cubicBezTo>
                  <a:pt x="4508091" y="702762"/>
                  <a:pt x="4508091" y="878804"/>
                  <a:pt x="4399513" y="987382"/>
                </a:cubicBezTo>
                <a:lnTo>
                  <a:pt x="3613139" y="1773756"/>
                </a:lnTo>
                <a:cubicBezTo>
                  <a:pt x="3504560" y="1882335"/>
                  <a:pt x="3328519" y="1882335"/>
                  <a:pt x="3219941" y="1773756"/>
                </a:cubicBezTo>
                <a:lnTo>
                  <a:pt x="2433567" y="987382"/>
                </a:lnTo>
                <a:cubicBezTo>
                  <a:pt x="2324988" y="878804"/>
                  <a:pt x="2324989" y="702763"/>
                  <a:pt x="2433567" y="594184"/>
                </a:cubicBezTo>
                <a:close/>
                <a:moveTo>
                  <a:pt x="2791841" y="0"/>
                </a:moveTo>
                <a:lnTo>
                  <a:pt x="2315612" y="476229"/>
                </a:lnTo>
                <a:cubicBezTo>
                  <a:pt x="2207034" y="584808"/>
                  <a:pt x="2030993" y="584808"/>
                  <a:pt x="1922415" y="476230"/>
                </a:cubicBezTo>
                <a:lnTo>
                  <a:pt x="1446185" y="1"/>
                </a:lnTo>
                <a:close/>
                <a:moveTo>
                  <a:pt x="432697" y="0"/>
                </a:moveTo>
                <a:lnTo>
                  <a:pt x="1210263" y="0"/>
                </a:lnTo>
                <a:lnTo>
                  <a:pt x="1804453" y="594190"/>
                </a:lnTo>
                <a:cubicBezTo>
                  <a:pt x="1913031" y="702769"/>
                  <a:pt x="1913031" y="878810"/>
                  <a:pt x="1804453" y="987388"/>
                </a:cubicBezTo>
                <a:lnTo>
                  <a:pt x="1018079" y="1773762"/>
                </a:lnTo>
                <a:cubicBezTo>
                  <a:pt x="909500" y="1882341"/>
                  <a:pt x="733459" y="1882341"/>
                  <a:pt x="624881" y="1773762"/>
                </a:cubicBezTo>
                <a:lnTo>
                  <a:pt x="0" y="1148882"/>
                </a:lnTo>
                <a:lnTo>
                  <a:pt x="0" y="432696"/>
                </a:lnTo>
                <a:close/>
              </a:path>
            </a:pathLst>
          </a:custGeom>
        </p:spPr>
        <p:txBody>
          <a:bodyPr wrap="square">
            <a:noAutofit/>
          </a:bodyPr>
          <a:lstStyle/>
          <a:p>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9" name="图片占位符 8"/>
          <p:cNvSpPr>
            <a:spLocks noGrp="1"/>
          </p:cNvSpPr>
          <p:nvPr>
            <p:ph type="pic" sz="quarter" idx="10"/>
          </p:nvPr>
        </p:nvSpPr>
        <p:spPr>
          <a:xfrm>
            <a:off x="0" y="0"/>
            <a:ext cx="5279257" cy="5530032"/>
          </a:xfrm>
          <a:custGeom>
            <a:avLst/>
            <a:gdLst>
              <a:gd name="connsiteX0" fmla="*/ 0 w 5279257"/>
              <a:gd name="connsiteY0" fmla="*/ 0 h 5530032"/>
              <a:gd name="connsiteX1" fmla="*/ 3641372 w 5279257"/>
              <a:gd name="connsiteY1" fmla="*/ 0 h 5530032"/>
              <a:gd name="connsiteX2" fmla="*/ 5010556 w 5279257"/>
              <a:gd name="connsiteY2" fmla="*/ 1369184 h 5530032"/>
              <a:gd name="connsiteX3" fmla="*/ 5010556 w 5279257"/>
              <a:gd name="connsiteY3" fmla="*/ 2666592 h 5530032"/>
              <a:gd name="connsiteX4" fmla="*/ 2415817 w 5279257"/>
              <a:gd name="connsiteY4" fmla="*/ 5261331 h 5530032"/>
              <a:gd name="connsiteX5" fmla="*/ 1118409 w 5279257"/>
              <a:gd name="connsiteY5" fmla="*/ 5261331 h 5530032"/>
              <a:gd name="connsiteX6" fmla="*/ 1 w 5279257"/>
              <a:gd name="connsiteY6" fmla="*/ 4142923 h 5530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79257" h="5530032">
                <a:moveTo>
                  <a:pt x="0" y="0"/>
                </a:moveTo>
                <a:lnTo>
                  <a:pt x="3641372" y="0"/>
                </a:lnTo>
                <a:lnTo>
                  <a:pt x="5010556" y="1369184"/>
                </a:lnTo>
                <a:cubicBezTo>
                  <a:pt x="5368825" y="1727453"/>
                  <a:pt x="5368825" y="2308323"/>
                  <a:pt x="5010556" y="2666592"/>
                </a:cubicBezTo>
                <a:lnTo>
                  <a:pt x="2415817" y="5261331"/>
                </a:lnTo>
                <a:cubicBezTo>
                  <a:pt x="2057548" y="5619600"/>
                  <a:pt x="1476678" y="5619600"/>
                  <a:pt x="1118409" y="5261331"/>
                </a:cubicBezTo>
                <a:lnTo>
                  <a:pt x="1" y="4142923"/>
                </a:lnTo>
                <a:close/>
              </a:path>
            </a:pathLst>
          </a:custGeom>
        </p:spPr>
        <p:txBody>
          <a:bodyPr wrap="square">
            <a:noAutofit/>
          </a:bodyPr>
          <a:lstStyle/>
          <a:p>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C28D3-987D-401E-95A8-72784AD93D33}" type="datetimeFigureOut">
              <a:rPr lang="zh-CN" altLang="en-US" smtClean="0"/>
              <a:pPr/>
              <a:t>2024/8/30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7A4A5A-5C6D-4E6F-81A3-06DF189A7A6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任意多边形: 形状 15"/>
          <p:cNvSpPr/>
          <p:nvPr/>
        </p:nvSpPr>
        <p:spPr>
          <a:xfrm rot="2700000">
            <a:off x="4021881" y="3484071"/>
            <a:ext cx="6764267" cy="6764267"/>
          </a:xfrm>
          <a:custGeom>
            <a:avLst/>
            <a:gdLst>
              <a:gd name="connsiteX0" fmla="*/ 210727 w 6764267"/>
              <a:gd name="connsiteY0" fmla="*/ 210726 h 6764267"/>
              <a:gd name="connsiteX1" fmla="*/ 719464 w 6764267"/>
              <a:gd name="connsiteY1" fmla="*/ 0 h 6764267"/>
              <a:gd name="connsiteX2" fmla="*/ 6764267 w 6764267"/>
              <a:gd name="connsiteY2" fmla="*/ 0 h 6764267"/>
              <a:gd name="connsiteX3" fmla="*/ 0 w 6764267"/>
              <a:gd name="connsiteY3" fmla="*/ 6764267 h 6764267"/>
              <a:gd name="connsiteX4" fmla="*/ 0 w 6764267"/>
              <a:gd name="connsiteY4" fmla="*/ 719463 h 6764267"/>
              <a:gd name="connsiteX5" fmla="*/ 210727 w 6764267"/>
              <a:gd name="connsiteY5" fmla="*/ 210726 h 6764267"/>
              <a:gd name="connsiteX0-1" fmla="*/ 210727 w 6764267"/>
              <a:gd name="connsiteY0-2" fmla="*/ 210726 h 6764267"/>
              <a:gd name="connsiteX1-3" fmla="*/ 719464 w 6764267"/>
              <a:gd name="connsiteY1-4" fmla="*/ 0 h 6764267"/>
              <a:gd name="connsiteX2-5" fmla="*/ 6764267 w 6764267"/>
              <a:gd name="connsiteY2-6" fmla="*/ 0 h 6764267"/>
              <a:gd name="connsiteX3-7" fmla="*/ 3308399 w 6764267"/>
              <a:gd name="connsiteY3-8" fmla="*/ 3454528 h 6764267"/>
              <a:gd name="connsiteX4-9" fmla="*/ 0 w 6764267"/>
              <a:gd name="connsiteY4-10" fmla="*/ 6764267 h 6764267"/>
              <a:gd name="connsiteX5-11" fmla="*/ 0 w 6764267"/>
              <a:gd name="connsiteY5-12" fmla="*/ 719463 h 6764267"/>
              <a:gd name="connsiteX6" fmla="*/ 210727 w 6764267"/>
              <a:gd name="connsiteY6" fmla="*/ 210726 h 6764267"/>
              <a:gd name="connsiteX0-13" fmla="*/ 3308399 w 6764267"/>
              <a:gd name="connsiteY0-14" fmla="*/ 3454528 h 6764267"/>
              <a:gd name="connsiteX1-15" fmla="*/ 0 w 6764267"/>
              <a:gd name="connsiteY1-16" fmla="*/ 6764267 h 6764267"/>
              <a:gd name="connsiteX2-17" fmla="*/ 0 w 6764267"/>
              <a:gd name="connsiteY2-18" fmla="*/ 719463 h 6764267"/>
              <a:gd name="connsiteX3-19" fmla="*/ 210727 w 6764267"/>
              <a:gd name="connsiteY3-20" fmla="*/ 210726 h 6764267"/>
              <a:gd name="connsiteX4-21" fmla="*/ 719464 w 6764267"/>
              <a:gd name="connsiteY4-22" fmla="*/ 0 h 6764267"/>
              <a:gd name="connsiteX5-23" fmla="*/ 6764267 w 6764267"/>
              <a:gd name="connsiteY5-24" fmla="*/ 0 h 6764267"/>
              <a:gd name="connsiteX6-25" fmla="*/ 3399839 w 6764267"/>
              <a:gd name="connsiteY6-26" fmla="*/ 3545968 h 6764267"/>
              <a:gd name="connsiteX0-27" fmla="*/ 3308399 w 6764267"/>
              <a:gd name="connsiteY0-28" fmla="*/ 3454528 h 6764267"/>
              <a:gd name="connsiteX1-29" fmla="*/ 0 w 6764267"/>
              <a:gd name="connsiteY1-30" fmla="*/ 6764267 h 6764267"/>
              <a:gd name="connsiteX2-31" fmla="*/ 0 w 6764267"/>
              <a:gd name="connsiteY2-32" fmla="*/ 719463 h 6764267"/>
              <a:gd name="connsiteX3-33" fmla="*/ 210727 w 6764267"/>
              <a:gd name="connsiteY3-34" fmla="*/ 210726 h 6764267"/>
              <a:gd name="connsiteX4-35" fmla="*/ 719464 w 6764267"/>
              <a:gd name="connsiteY4-36" fmla="*/ 0 h 6764267"/>
              <a:gd name="connsiteX5-37" fmla="*/ 6764267 w 6764267"/>
              <a:gd name="connsiteY5-38" fmla="*/ 0 h 6764267"/>
              <a:gd name="connsiteX0-39" fmla="*/ 0 w 6764267"/>
              <a:gd name="connsiteY0-40" fmla="*/ 6764267 h 6764267"/>
              <a:gd name="connsiteX1-41" fmla="*/ 0 w 6764267"/>
              <a:gd name="connsiteY1-42" fmla="*/ 719463 h 6764267"/>
              <a:gd name="connsiteX2-43" fmla="*/ 210727 w 6764267"/>
              <a:gd name="connsiteY2-44" fmla="*/ 210726 h 6764267"/>
              <a:gd name="connsiteX3-45" fmla="*/ 719464 w 6764267"/>
              <a:gd name="connsiteY3-46" fmla="*/ 0 h 6764267"/>
              <a:gd name="connsiteX4-47" fmla="*/ 6764267 w 6764267"/>
              <a:gd name="connsiteY4-48" fmla="*/ 0 h 6764267"/>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764267" h="6764267">
                <a:moveTo>
                  <a:pt x="0" y="6764267"/>
                </a:moveTo>
                <a:lnTo>
                  <a:pt x="0" y="719463"/>
                </a:lnTo>
                <a:cubicBezTo>
                  <a:pt x="0" y="520789"/>
                  <a:pt x="80529" y="340923"/>
                  <a:pt x="210727" y="210726"/>
                </a:cubicBezTo>
                <a:cubicBezTo>
                  <a:pt x="340924" y="80529"/>
                  <a:pt x="520790" y="0"/>
                  <a:pt x="719464" y="0"/>
                </a:cubicBezTo>
                <a:lnTo>
                  <a:pt x="6764267" y="0"/>
                </a:lnTo>
              </a:path>
            </a:pathLst>
          </a:custGeom>
          <a:ln w="1524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8" name="图片占位符 27"/>
          <p:cNvPicPr>
            <a:picLocks noGrp="1" noChangeAspect="1"/>
          </p:cNvPicPr>
          <p:nvPr>
            <p:ph type="pic" sz="quarter" idx="12"/>
          </p:nvPr>
        </p:nvPicPr>
        <p:blipFill>
          <a:blip r:embed="rId4" cstate="screen"/>
          <a:srcRect/>
          <a:stretch>
            <a:fillRect/>
          </a:stretch>
        </p:blipFill>
        <p:spPr>
          <a:xfrm>
            <a:off x="10890792" y="3345440"/>
            <a:ext cx="1301207" cy="3069398"/>
          </a:xfrm>
        </p:spPr>
      </p:pic>
      <p:pic>
        <p:nvPicPr>
          <p:cNvPr id="26" name="图片占位符 25"/>
          <p:cNvPicPr>
            <a:picLocks noGrp="1" noChangeAspect="1"/>
          </p:cNvPicPr>
          <p:nvPr>
            <p:ph type="pic" sz="quarter" idx="11"/>
          </p:nvPr>
        </p:nvPicPr>
        <p:blipFill>
          <a:blip r:embed="rId5" cstate="screen"/>
          <a:srcRect/>
          <a:stretch>
            <a:fillRect/>
          </a:stretch>
        </p:blipFill>
        <p:spPr/>
      </p:pic>
      <p:pic>
        <p:nvPicPr>
          <p:cNvPr id="21" name="图片占位符 20"/>
          <p:cNvPicPr>
            <a:picLocks noGrp="1" noChangeAspect="1"/>
          </p:cNvPicPr>
          <p:nvPr>
            <p:ph type="pic" sz="quarter" idx="10"/>
          </p:nvPr>
        </p:nvPicPr>
        <p:blipFill>
          <a:blip r:embed="rId6" cstate="screen"/>
          <a:srcRect/>
          <a:stretch>
            <a:fillRect/>
          </a:stretch>
        </p:blipFill>
        <p:spPr/>
      </p:pic>
      <p:sp>
        <p:nvSpPr>
          <p:cNvPr id="29" name="文本框 28"/>
          <p:cNvSpPr txBox="1"/>
          <p:nvPr/>
        </p:nvSpPr>
        <p:spPr>
          <a:xfrm>
            <a:off x="680085" y="1723390"/>
            <a:ext cx="6767830" cy="583565"/>
          </a:xfrm>
          <a:prstGeom prst="rect">
            <a:avLst/>
          </a:prstGeom>
          <a:noFill/>
        </p:spPr>
        <p:txBody>
          <a:bodyPr wrap="square" rtlCol="0">
            <a:spAutoFit/>
          </a:bodyPr>
          <a:lstStyle>
            <a:defPPr>
              <a:defRPr lang="zh-CN"/>
            </a:defPPr>
            <a:lvl1pPr>
              <a:defRPr sz="2800" b="1">
                <a:solidFill>
                  <a:schemeClr val="accent1"/>
                </a:solidFill>
              </a:defRPr>
            </a:lvl1pPr>
          </a:lstStyle>
          <a:p>
            <a:r>
              <a:rPr lang="zh-CN" altLang="en-US" sz="3200" dirty="0">
                <a:solidFill>
                  <a:schemeClr val="accent1"/>
                </a:solidFill>
                <a:effectLst>
                  <a:outerShdw blurRad="38100" dist="25400" dir="5400000" algn="ctr" rotWithShape="0">
                    <a:srgbClr val="6E747A">
                      <a:alpha val="43000"/>
                    </a:srgbClr>
                  </a:outerShdw>
                </a:effectLst>
                <a:latin typeface="华文新魏" panose="02010800040101010101" charset="-122"/>
                <a:ea typeface="华文新魏" panose="02010800040101010101" charset="-122"/>
              </a:rPr>
              <a:t>北京市丰台区成人职业技能培训学校</a:t>
            </a:r>
          </a:p>
        </p:txBody>
      </p:sp>
      <p:grpSp>
        <p:nvGrpSpPr>
          <p:cNvPr id="38" name="组合 37"/>
          <p:cNvGrpSpPr/>
          <p:nvPr/>
        </p:nvGrpSpPr>
        <p:grpSpPr>
          <a:xfrm>
            <a:off x="550545" y="2637155"/>
            <a:ext cx="2639060" cy="601980"/>
            <a:chOff x="602533" y="3311161"/>
            <a:chExt cx="1584325" cy="360000"/>
          </a:xfrm>
        </p:grpSpPr>
        <p:sp>
          <p:nvSpPr>
            <p:cNvPr id="30"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32"/>
            <p:cNvSpPr txBox="1"/>
            <p:nvPr/>
          </p:nvSpPr>
          <p:spPr>
            <a:xfrm>
              <a:off x="602533" y="3398136"/>
              <a:ext cx="1584325" cy="183418"/>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人力资源管理师</a:t>
              </a:r>
            </a:p>
          </p:txBody>
        </p:sp>
      </p:grpSp>
      <p:sp>
        <p:nvSpPr>
          <p:cNvPr id="34" name="文本框 33"/>
          <p:cNvSpPr txBox="1"/>
          <p:nvPr/>
        </p:nvSpPr>
        <p:spPr>
          <a:xfrm>
            <a:off x="1224915" y="4150995"/>
            <a:ext cx="716280" cy="306705"/>
          </a:xfrm>
          <a:prstGeom prst="rect">
            <a:avLst/>
          </a:prstGeom>
          <a:noFill/>
        </p:spPr>
        <p:txBody>
          <a:bodyPr wrap="non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b="0" dirty="0">
                <a:solidFill>
                  <a:schemeClr val="bg1"/>
                </a:solidFill>
              </a:rPr>
              <a:t>育说课</a:t>
            </a:r>
          </a:p>
        </p:txBody>
      </p:sp>
      <p:grpSp>
        <p:nvGrpSpPr>
          <p:cNvPr id="2" name="组合 1"/>
          <p:cNvGrpSpPr/>
          <p:nvPr/>
        </p:nvGrpSpPr>
        <p:grpSpPr>
          <a:xfrm>
            <a:off x="550545" y="3569335"/>
            <a:ext cx="2639060" cy="594360"/>
            <a:chOff x="602533" y="3311161"/>
            <a:chExt cx="1584325" cy="360000"/>
          </a:xfrm>
        </p:grpSpPr>
        <p:sp>
          <p:nvSpPr>
            <p:cNvPr id="3"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602533" y="3398136"/>
              <a:ext cx="1584325" cy="185769"/>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劳动关系协调师</a:t>
              </a:r>
            </a:p>
          </p:txBody>
        </p:sp>
      </p:grpSp>
      <p:grpSp>
        <p:nvGrpSpPr>
          <p:cNvPr id="5" name="组合 4"/>
          <p:cNvGrpSpPr/>
          <p:nvPr/>
        </p:nvGrpSpPr>
        <p:grpSpPr>
          <a:xfrm>
            <a:off x="550545" y="4448810"/>
            <a:ext cx="2639060" cy="594360"/>
            <a:chOff x="602533" y="3311161"/>
            <a:chExt cx="1584325" cy="360000"/>
          </a:xfrm>
        </p:grpSpPr>
        <p:sp>
          <p:nvSpPr>
            <p:cNvPr id="6"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602533" y="3398136"/>
              <a:ext cx="1584325" cy="185769"/>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中级经济师</a:t>
              </a:r>
            </a:p>
          </p:txBody>
        </p:sp>
      </p:grpSp>
      <p:pic>
        <p:nvPicPr>
          <p:cNvPr id="8" name="图片 7" descr="123456"/>
          <p:cNvPicPr>
            <a:picLocks noChangeAspect="1"/>
          </p:cNvPicPr>
          <p:nvPr/>
        </p:nvPicPr>
        <p:blipFill>
          <a:blip r:embed="rId7" cstate="print"/>
          <a:stretch>
            <a:fillRect/>
          </a:stretch>
        </p:blipFill>
        <p:spPr>
          <a:xfrm>
            <a:off x="460375" y="541020"/>
            <a:ext cx="974090" cy="974090"/>
          </a:xfrm>
          <a:prstGeom prst="rect">
            <a:avLst/>
          </a:prstGeom>
        </p:spPr>
      </p:pic>
      <p:grpSp>
        <p:nvGrpSpPr>
          <p:cNvPr id="9" name="组合 8"/>
          <p:cNvGrpSpPr/>
          <p:nvPr/>
        </p:nvGrpSpPr>
        <p:grpSpPr>
          <a:xfrm>
            <a:off x="550545" y="5372100"/>
            <a:ext cx="2639060" cy="594360"/>
            <a:chOff x="602533" y="3311161"/>
            <a:chExt cx="1584325" cy="360000"/>
          </a:xfrm>
        </p:grpSpPr>
        <p:sp>
          <p:nvSpPr>
            <p:cNvPr id="10"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602533" y="3398136"/>
              <a:ext cx="1584325" cy="185769"/>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dirty="0">
                  <a:solidFill>
                    <a:schemeClr val="bg1"/>
                  </a:solidFill>
                </a:rPr>
                <a:t>学历提升</a:t>
              </a:r>
            </a:p>
          </p:txBody>
        </p:sp>
      </p:grpSp>
      <p:sp>
        <p:nvSpPr>
          <p:cNvPr id="14" name="文本框 13"/>
          <p:cNvSpPr txBox="1"/>
          <p:nvPr/>
        </p:nvSpPr>
        <p:spPr>
          <a:xfrm>
            <a:off x="5370195" y="5822315"/>
            <a:ext cx="4601845" cy="645160"/>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3600" dirty="0">
                <a:solidFill>
                  <a:schemeClr val="bg1"/>
                </a:solidFill>
                <a:latin typeface="华文中宋" panose="02010600040101010101" charset="-122"/>
                <a:ea typeface="华文中宋" panose="02010600040101010101" charset="-122"/>
                <a:cs typeface="华文中宋" panose="02010600040101010101" charset="-122"/>
              </a:rPr>
              <a:t>求实创新  自强不息</a:t>
            </a:r>
          </a:p>
        </p:txBody>
      </p:sp>
    </p:spTree>
  </p:cSld>
  <p:clrMapOvr>
    <a:masterClrMapping/>
  </p:clrMapOvr>
  <mc:AlternateContent xmlns:mc="http://schemas.openxmlformats.org/markup-compatibility/2006" xmlns:p14="http://schemas.microsoft.com/office/powerpoint/2010/main">
    <mc:Choice Requires="p14">
      <p:transition spd="med" p14:dur="700" advTm="4000">
        <p:fade/>
      </p:transition>
    </mc:Choice>
    <mc:Fallback xmlns="">
      <p:transition spd="med"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1000" fill="hold"/>
                                        <p:tgtEl>
                                          <p:spTgt spid="21"/>
                                        </p:tgtEl>
                                        <p:attrNameLst>
                                          <p:attrName>ppt_x</p:attrName>
                                        </p:attrNameLst>
                                      </p:cBhvr>
                                      <p:tavLst>
                                        <p:tav tm="0">
                                          <p:val>
                                            <p:strVal val="0-#ppt_w/2"/>
                                          </p:val>
                                        </p:tav>
                                        <p:tav tm="100000">
                                          <p:val>
                                            <p:strVal val="#ppt_x"/>
                                          </p:val>
                                        </p:tav>
                                      </p:tavLst>
                                    </p:anim>
                                    <p:anim calcmode="lin" valueType="num">
                                      <p:cBhvr additive="base">
                                        <p:cTn id="8" dur="1000" fill="hold"/>
                                        <p:tgtEl>
                                          <p:spTgt spid="21"/>
                                        </p:tgtEl>
                                        <p:attrNameLst>
                                          <p:attrName>ppt_y</p:attrName>
                                        </p:attrNameLst>
                                      </p:cBhvr>
                                      <p:tavLst>
                                        <p:tav tm="0">
                                          <p:val>
                                            <p:strVal val="#ppt_y"/>
                                          </p:val>
                                        </p:tav>
                                        <p:tav tm="100000">
                                          <p:val>
                                            <p:strVal val="#ppt_y"/>
                                          </p:val>
                                        </p:tav>
                                      </p:tavLst>
                                    </p:anim>
                                  </p:childTnLst>
                                </p:cTn>
                              </p:par>
                              <p:par>
                                <p:cTn id="9" presetID="2" presetClass="entr" presetSubtype="3" decel="100000" fill="hold"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000" fill="hold"/>
                                        <p:tgtEl>
                                          <p:spTgt spid="26"/>
                                        </p:tgtEl>
                                        <p:attrNameLst>
                                          <p:attrName>ppt_x</p:attrName>
                                        </p:attrNameLst>
                                      </p:cBhvr>
                                      <p:tavLst>
                                        <p:tav tm="0">
                                          <p:val>
                                            <p:strVal val="1+#ppt_w/2"/>
                                          </p:val>
                                        </p:tav>
                                        <p:tav tm="100000">
                                          <p:val>
                                            <p:strVal val="#ppt_x"/>
                                          </p:val>
                                        </p:tav>
                                      </p:tavLst>
                                    </p:anim>
                                    <p:anim calcmode="lin" valueType="num">
                                      <p:cBhvr additive="base">
                                        <p:cTn id="12" dur="1000" fill="hold"/>
                                        <p:tgtEl>
                                          <p:spTgt spid="26"/>
                                        </p:tgtEl>
                                        <p:attrNameLst>
                                          <p:attrName>ppt_y</p:attrName>
                                        </p:attrNameLst>
                                      </p:cBhvr>
                                      <p:tavLst>
                                        <p:tav tm="0">
                                          <p:val>
                                            <p:strVal val="0-#ppt_h/2"/>
                                          </p:val>
                                        </p:tav>
                                        <p:tav tm="100000">
                                          <p:val>
                                            <p:strVal val="#ppt_y"/>
                                          </p:val>
                                        </p:tav>
                                      </p:tavLst>
                                    </p:anim>
                                  </p:childTnLst>
                                </p:cTn>
                              </p:par>
                              <p:par>
                                <p:cTn id="13" presetID="2" presetClass="entr" presetSubtype="2" decel="10000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1000" fill="hold"/>
                                        <p:tgtEl>
                                          <p:spTgt spid="28"/>
                                        </p:tgtEl>
                                        <p:attrNameLst>
                                          <p:attrName>ppt_x</p:attrName>
                                        </p:attrNameLst>
                                      </p:cBhvr>
                                      <p:tavLst>
                                        <p:tav tm="0">
                                          <p:val>
                                            <p:strVal val="1+#ppt_w/2"/>
                                          </p:val>
                                        </p:tav>
                                        <p:tav tm="100000">
                                          <p:val>
                                            <p:strVal val="#ppt_x"/>
                                          </p:val>
                                        </p:tav>
                                      </p:tavLst>
                                    </p:anim>
                                    <p:anim calcmode="lin" valueType="num">
                                      <p:cBhvr additive="base">
                                        <p:cTn id="16" dur="1000" fill="hold"/>
                                        <p:tgtEl>
                                          <p:spTgt spid="28"/>
                                        </p:tgtEl>
                                        <p:attrNameLst>
                                          <p:attrName>ppt_y</p:attrName>
                                        </p:attrNameLst>
                                      </p:cBhvr>
                                      <p:tavLst>
                                        <p:tav tm="0">
                                          <p:val>
                                            <p:strVal val="#ppt_y"/>
                                          </p:val>
                                        </p:tav>
                                        <p:tav tm="100000">
                                          <p:val>
                                            <p:strVal val="#ppt_y"/>
                                          </p:val>
                                        </p:tav>
                                      </p:tavLst>
                                    </p:anim>
                                  </p:childTnLst>
                                </p:cTn>
                              </p:par>
                              <p:par>
                                <p:cTn id="17" presetID="2" presetClass="entr" presetSubtype="4" decel="10000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ppt_x"/>
                                          </p:val>
                                        </p:tav>
                                        <p:tav tm="100000">
                                          <p:val>
                                            <p:strVal val="#ppt_x"/>
                                          </p:val>
                                        </p:tav>
                                      </p:tavLst>
                                    </p:anim>
                                    <p:anim calcmode="lin" valueType="num">
                                      <p:cBhvr additive="base">
                                        <p:cTn id="20" dur="1000" fill="hold"/>
                                        <p:tgtEl>
                                          <p:spTgt spid="16"/>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2" presetClass="entr" presetSubtype="8" decel="95000" fill="hold" grpId="0" nodeType="after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additive="base">
                                        <p:cTn id="24" dur="1000" fill="hold"/>
                                        <p:tgtEl>
                                          <p:spTgt spid="29"/>
                                        </p:tgtEl>
                                        <p:attrNameLst>
                                          <p:attrName>ppt_x</p:attrName>
                                        </p:attrNameLst>
                                      </p:cBhvr>
                                      <p:tavLst>
                                        <p:tav tm="0">
                                          <p:val>
                                            <p:strVal val="0-#ppt_w/2"/>
                                          </p:val>
                                        </p:tav>
                                        <p:tav tm="100000">
                                          <p:val>
                                            <p:strVal val="#ppt_x"/>
                                          </p:val>
                                        </p:tav>
                                      </p:tavLst>
                                    </p:anim>
                                    <p:anim calcmode="lin" valueType="num">
                                      <p:cBhvr additive="base">
                                        <p:cTn id="25" dur="1000" fill="hold"/>
                                        <p:tgtEl>
                                          <p:spTgt spid="29"/>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p:cTn id="29" dur="500" fill="hold"/>
                                        <p:tgtEl>
                                          <p:spTgt spid="38"/>
                                        </p:tgtEl>
                                        <p:attrNameLst>
                                          <p:attrName>ppt_w</p:attrName>
                                        </p:attrNameLst>
                                      </p:cBhvr>
                                      <p:tavLst>
                                        <p:tav tm="0">
                                          <p:val>
                                            <p:fltVal val="0"/>
                                          </p:val>
                                        </p:tav>
                                        <p:tav tm="100000">
                                          <p:val>
                                            <p:strVal val="#ppt_w"/>
                                          </p:val>
                                        </p:tav>
                                      </p:tavLst>
                                    </p:anim>
                                    <p:anim calcmode="lin" valueType="num">
                                      <p:cBhvr>
                                        <p:cTn id="30" dur="500" fill="hold"/>
                                        <p:tgtEl>
                                          <p:spTgt spid="38"/>
                                        </p:tgtEl>
                                        <p:attrNameLst>
                                          <p:attrName>ppt_h</p:attrName>
                                        </p:attrNameLst>
                                      </p:cBhvr>
                                      <p:tavLst>
                                        <p:tav tm="0">
                                          <p:val>
                                            <p:fltVal val="0"/>
                                          </p:val>
                                        </p:tav>
                                        <p:tav tm="100000">
                                          <p:val>
                                            <p:strVal val="#ppt_h"/>
                                          </p:val>
                                        </p:tav>
                                      </p:tavLst>
                                    </p:anim>
                                    <p:animEffect transition="in" filter="fade">
                                      <p:cBhvr>
                                        <p:cTn id="31" dur="500"/>
                                        <p:tgtEl>
                                          <p:spTgt spid="38"/>
                                        </p:tgtEl>
                                      </p:cBhvr>
                                    </p:animEffect>
                                  </p:childTnLst>
                                </p:cTn>
                              </p:par>
                            </p:childTnLst>
                          </p:cTn>
                        </p:par>
                        <p:par>
                          <p:cTn id="32" fill="hold">
                            <p:stCondLst>
                              <p:cond delay="2500"/>
                            </p:stCondLst>
                            <p:childTnLst>
                              <p:par>
                                <p:cTn id="33" presetID="53" presetClass="entr" presetSubtype="16" fill="hold" nodeType="after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p:cTn id="35" dur="500" fill="hold"/>
                                        <p:tgtEl>
                                          <p:spTgt spid="2"/>
                                        </p:tgtEl>
                                        <p:attrNameLst>
                                          <p:attrName>ppt_w</p:attrName>
                                        </p:attrNameLst>
                                      </p:cBhvr>
                                      <p:tavLst>
                                        <p:tav tm="0">
                                          <p:val>
                                            <p:fltVal val="0"/>
                                          </p:val>
                                        </p:tav>
                                        <p:tav tm="100000">
                                          <p:val>
                                            <p:strVal val="#ppt_w"/>
                                          </p:val>
                                        </p:tav>
                                      </p:tavLst>
                                    </p:anim>
                                    <p:anim calcmode="lin" valueType="num">
                                      <p:cBhvr>
                                        <p:cTn id="36" dur="500" fill="hold"/>
                                        <p:tgtEl>
                                          <p:spTgt spid="2"/>
                                        </p:tgtEl>
                                        <p:attrNameLst>
                                          <p:attrName>ppt_h</p:attrName>
                                        </p:attrNameLst>
                                      </p:cBhvr>
                                      <p:tavLst>
                                        <p:tav tm="0">
                                          <p:val>
                                            <p:fltVal val="0"/>
                                          </p:val>
                                        </p:tav>
                                        <p:tav tm="100000">
                                          <p:val>
                                            <p:strVal val="#ppt_h"/>
                                          </p:val>
                                        </p:tav>
                                      </p:tavLst>
                                    </p:anim>
                                    <p:animEffect transition="in" filter="fade">
                                      <p:cBhvr>
                                        <p:cTn id="37" dur="500"/>
                                        <p:tgtEl>
                                          <p:spTgt spid="2"/>
                                        </p:tgtEl>
                                      </p:cBhvr>
                                    </p:animEffect>
                                  </p:childTnLst>
                                </p:cTn>
                              </p:par>
                            </p:childTnLst>
                          </p:cTn>
                        </p:par>
                        <p:par>
                          <p:cTn id="38" fill="hold">
                            <p:stCondLst>
                              <p:cond delay="3000"/>
                            </p:stCondLst>
                            <p:childTnLst>
                              <p:par>
                                <p:cTn id="39" presetID="53" presetClass="entr" presetSubtype="16" fill="hold" nodeType="after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p:cTn id="41" dur="500" fill="hold"/>
                                        <p:tgtEl>
                                          <p:spTgt spid="5"/>
                                        </p:tgtEl>
                                        <p:attrNameLst>
                                          <p:attrName>ppt_w</p:attrName>
                                        </p:attrNameLst>
                                      </p:cBhvr>
                                      <p:tavLst>
                                        <p:tav tm="0">
                                          <p:val>
                                            <p:fltVal val="0"/>
                                          </p:val>
                                        </p:tav>
                                        <p:tav tm="100000">
                                          <p:val>
                                            <p:strVal val="#ppt_w"/>
                                          </p:val>
                                        </p:tav>
                                      </p:tavLst>
                                    </p:anim>
                                    <p:anim calcmode="lin" valueType="num">
                                      <p:cBhvr>
                                        <p:cTn id="42" dur="500" fill="hold"/>
                                        <p:tgtEl>
                                          <p:spTgt spid="5"/>
                                        </p:tgtEl>
                                        <p:attrNameLst>
                                          <p:attrName>ppt_h</p:attrName>
                                        </p:attrNameLst>
                                      </p:cBhvr>
                                      <p:tavLst>
                                        <p:tav tm="0">
                                          <p:val>
                                            <p:fltVal val="0"/>
                                          </p:val>
                                        </p:tav>
                                        <p:tav tm="100000">
                                          <p:val>
                                            <p:strVal val="#ppt_h"/>
                                          </p:val>
                                        </p:tav>
                                      </p:tavLst>
                                    </p:anim>
                                    <p:animEffect transition="in" filter="fade">
                                      <p:cBhvr>
                                        <p:cTn id="43" dur="500"/>
                                        <p:tgtEl>
                                          <p:spTgt spid="5"/>
                                        </p:tgtEl>
                                      </p:cBhvr>
                                    </p:animEffect>
                                  </p:childTnLst>
                                </p:cTn>
                              </p:par>
                            </p:childTnLst>
                          </p:cTn>
                        </p:par>
                        <p:par>
                          <p:cTn id="44" fill="hold">
                            <p:stCondLst>
                              <p:cond delay="3500"/>
                            </p:stCondLst>
                            <p:childTnLst>
                              <p:par>
                                <p:cTn id="45" presetID="53" presetClass="entr" presetSubtype="16"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500" fill="hold"/>
                                        <p:tgtEl>
                                          <p:spTgt spid="9"/>
                                        </p:tgtEl>
                                        <p:attrNameLst>
                                          <p:attrName>ppt_w</p:attrName>
                                        </p:attrNameLst>
                                      </p:cBhvr>
                                      <p:tavLst>
                                        <p:tav tm="0">
                                          <p:val>
                                            <p:fltVal val="0"/>
                                          </p:val>
                                        </p:tav>
                                        <p:tav tm="100000">
                                          <p:val>
                                            <p:strVal val="#ppt_w"/>
                                          </p:val>
                                        </p:tav>
                                      </p:tavLst>
                                    </p:anim>
                                    <p:anim calcmode="lin" valueType="num">
                                      <p:cBhvr>
                                        <p:cTn id="48" dur="500" fill="hold"/>
                                        <p:tgtEl>
                                          <p:spTgt spid="9"/>
                                        </p:tgtEl>
                                        <p:attrNameLst>
                                          <p:attrName>ppt_h</p:attrName>
                                        </p:attrNameLst>
                                      </p:cBhvr>
                                      <p:tavLst>
                                        <p:tav tm="0">
                                          <p:val>
                                            <p:fltVal val="0"/>
                                          </p:val>
                                        </p:tav>
                                        <p:tav tm="100000">
                                          <p:val>
                                            <p:strVal val="#ppt_h"/>
                                          </p:val>
                                        </p:tav>
                                      </p:tavLst>
                                    </p:anim>
                                    <p:animEffect transition="in" filter="fade">
                                      <p:cBhvr>
                                        <p:cTn id="4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198FE894-EE34-44B7-80C8-FE76C8CCD8F4}"/>
              </a:ext>
            </a:extLst>
          </p:cNvPr>
          <p:cNvSpPr/>
          <p:nvPr/>
        </p:nvSpPr>
        <p:spPr>
          <a:xfrm>
            <a:off x="740088" y="523840"/>
            <a:ext cx="3244799" cy="442878"/>
          </a:xfrm>
          <a:prstGeom prst="rect">
            <a:avLst/>
          </a:prstGeom>
        </p:spPr>
        <p:txBody>
          <a:bodyPr wrap="none">
            <a:spAutoFit/>
          </a:bodyPr>
          <a:lstStyle/>
          <a:p>
            <a:pPr indent="266700"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Calibri" panose="020F0502020204030204" pitchFamily="34" charset="0"/>
              </a:rPr>
              <a:t>4</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薪酬体系设计的基本步骤</a:t>
            </a:r>
            <a:endParaRPr lang="zh-CN" altLang="zh-CN" sz="1600" kern="100" dirty="0">
              <a:effectLst/>
              <a:latin typeface="黑体" panose="02010609060101010101" pitchFamily="49" charset="-122"/>
              <a:ea typeface="黑体" panose="02010609060101010101" pitchFamily="49" charset="-122"/>
              <a:cs typeface="Calibri" panose="020F0502020204030204" pitchFamily="34" charset="0"/>
            </a:endParaRPr>
          </a:p>
        </p:txBody>
      </p:sp>
      <p:graphicFrame>
        <p:nvGraphicFramePr>
          <p:cNvPr id="7" name="表格 6">
            <a:extLst>
              <a:ext uri="{FF2B5EF4-FFF2-40B4-BE49-F238E27FC236}">
                <a16:creationId xmlns:a16="http://schemas.microsoft.com/office/drawing/2014/main" id="{81C9B07D-CB77-435F-A0F1-F6637DE186E8}"/>
              </a:ext>
            </a:extLst>
          </p:cNvPr>
          <p:cNvGraphicFramePr>
            <a:graphicFrameLocks noGrp="1"/>
          </p:cNvGraphicFramePr>
          <p:nvPr>
            <p:extLst>
              <p:ext uri="{D42A27DB-BD31-4B8C-83A1-F6EECF244321}">
                <p14:modId xmlns:p14="http://schemas.microsoft.com/office/powerpoint/2010/main" val="2781563205"/>
              </p:ext>
            </p:extLst>
          </p:nvPr>
        </p:nvGraphicFramePr>
        <p:xfrm>
          <a:off x="760474" y="983033"/>
          <a:ext cx="10904783" cy="4731489"/>
        </p:xfrm>
        <a:graphic>
          <a:graphicData uri="http://schemas.openxmlformats.org/drawingml/2006/table">
            <a:tbl>
              <a:tblPr>
                <a:tableStyleId>{5C22544A-7EE6-4342-B048-85BDC9FD1C3A}</a:tableStyleId>
              </a:tblPr>
              <a:tblGrid>
                <a:gridCol w="2389526">
                  <a:extLst>
                    <a:ext uri="{9D8B030D-6E8A-4147-A177-3AD203B41FA5}">
                      <a16:colId xmlns:a16="http://schemas.microsoft.com/office/drawing/2014/main" val="354066133"/>
                    </a:ext>
                  </a:extLst>
                </a:gridCol>
                <a:gridCol w="8515257">
                  <a:extLst>
                    <a:ext uri="{9D8B030D-6E8A-4147-A177-3AD203B41FA5}">
                      <a16:colId xmlns:a16="http://schemas.microsoft.com/office/drawing/2014/main" val="3336022218"/>
                    </a:ext>
                  </a:extLst>
                </a:gridCol>
              </a:tblGrid>
              <a:tr h="473921">
                <a:tc>
                  <a:txBody>
                    <a:bodyPr/>
                    <a:lstStyle/>
                    <a:p>
                      <a:pPr indent="266700" algn="just">
                        <a:lnSpc>
                          <a:spcPct val="150000"/>
                        </a:lnSpc>
                        <a:spcAft>
                          <a:spcPts val="0"/>
                        </a:spcAft>
                      </a:pPr>
                      <a:r>
                        <a:rPr lang="en-US" sz="1500" b="1" kern="100">
                          <a:solidFill>
                            <a:srgbClr val="002060"/>
                          </a:solidFill>
                          <a:effectLst/>
                          <a:latin typeface="黑体" panose="02010609060101010101" pitchFamily="49" charset="-122"/>
                          <a:ea typeface="黑体" panose="02010609060101010101" pitchFamily="49" charset="-122"/>
                        </a:rPr>
                        <a:t>1.</a:t>
                      </a:r>
                      <a:r>
                        <a:rPr lang="zh-CN" sz="1500" b="1" kern="100">
                          <a:solidFill>
                            <a:srgbClr val="002060"/>
                          </a:solidFill>
                          <a:effectLst/>
                          <a:latin typeface="黑体" panose="02010609060101010101" pitchFamily="49" charset="-122"/>
                          <a:ea typeface="黑体" panose="02010609060101010101" pitchFamily="49" charset="-122"/>
                        </a:rPr>
                        <a:t>明确企业基本现状及战略目标</a:t>
                      </a:r>
                      <a:endParaRPr lang="zh-CN" sz="15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37" marR="68537" marT="0" marB="0"/>
                </a:tc>
                <a:tc>
                  <a:txBody>
                    <a:bodyPr/>
                    <a:lstStyle/>
                    <a:p>
                      <a:pPr indent="266700" algn="just">
                        <a:lnSpc>
                          <a:spcPct val="150000"/>
                        </a:lnSpc>
                        <a:spcAft>
                          <a:spcPts val="0"/>
                        </a:spcAft>
                      </a:pPr>
                      <a:r>
                        <a:rPr lang="zh-CN" sz="1500" b="1" kern="100">
                          <a:solidFill>
                            <a:srgbClr val="002060"/>
                          </a:solidFill>
                          <a:effectLst/>
                          <a:latin typeface="黑体" panose="02010609060101010101" pitchFamily="49" charset="-122"/>
                          <a:ea typeface="黑体" panose="02010609060101010101" pitchFamily="49" charset="-122"/>
                        </a:rPr>
                        <a:t>这是制定薪酬政策、进行薪酬决策的重要前提条</a:t>
                      </a:r>
                      <a:endParaRPr lang="zh-CN" sz="15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37" marR="68537" marT="0" marB="0"/>
                </a:tc>
                <a:extLst>
                  <a:ext uri="{0D108BD9-81ED-4DB2-BD59-A6C34878D82A}">
                    <a16:rowId xmlns:a16="http://schemas.microsoft.com/office/drawing/2014/main" val="1769888169"/>
                  </a:ext>
                </a:extLst>
              </a:tr>
              <a:tr h="473921">
                <a:tc>
                  <a:txBody>
                    <a:bodyPr/>
                    <a:lstStyle/>
                    <a:p>
                      <a:pPr indent="266700" algn="just">
                        <a:lnSpc>
                          <a:spcPct val="150000"/>
                        </a:lnSpc>
                        <a:spcAft>
                          <a:spcPts val="0"/>
                        </a:spcAft>
                      </a:pPr>
                      <a:r>
                        <a:rPr lang="en-US" sz="1500" b="1" u="sng" kern="100" dirty="0">
                          <a:solidFill>
                            <a:srgbClr val="002060"/>
                          </a:solidFill>
                          <a:effectLst/>
                          <a:latin typeface="黑体" panose="02010609060101010101" pitchFamily="49" charset="-122"/>
                          <a:ea typeface="黑体" panose="02010609060101010101" pitchFamily="49" charset="-122"/>
                        </a:rPr>
                        <a:t>2.</a:t>
                      </a:r>
                      <a:r>
                        <a:rPr lang="zh-CN" sz="1500" b="1" u="sng" kern="100" dirty="0">
                          <a:solidFill>
                            <a:srgbClr val="002060"/>
                          </a:solidFill>
                          <a:effectLst/>
                          <a:latin typeface="黑体" panose="02010609060101010101" pitchFamily="49" charset="-122"/>
                          <a:ea typeface="黑体" panose="02010609060101010101" pitchFamily="49" charset="-122"/>
                        </a:rPr>
                        <a:t>工作分析及职位评价</a:t>
                      </a:r>
                      <a:endParaRPr lang="zh-CN" sz="15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37" marR="68537" marT="0" marB="0"/>
                </a:tc>
                <a:tc>
                  <a:txBody>
                    <a:bodyPr/>
                    <a:lstStyle/>
                    <a:p>
                      <a:pPr indent="266700" algn="just">
                        <a:lnSpc>
                          <a:spcPct val="150000"/>
                        </a:lnSpc>
                        <a:spcAft>
                          <a:spcPts val="0"/>
                        </a:spcAft>
                      </a:pPr>
                      <a:r>
                        <a:rPr lang="zh-CN" sz="1500" b="1" u="sng" kern="100">
                          <a:solidFill>
                            <a:srgbClr val="002060"/>
                          </a:solidFill>
                          <a:effectLst/>
                          <a:latin typeface="黑体" panose="02010609060101010101" pitchFamily="49" charset="-122"/>
                          <a:ea typeface="黑体" panose="02010609060101010101" pitchFamily="49" charset="-122"/>
                        </a:rPr>
                        <a:t>工作分析是</a:t>
                      </a:r>
                      <a:r>
                        <a:rPr lang="zh-CN" sz="1500" b="1" kern="100">
                          <a:solidFill>
                            <a:srgbClr val="002060"/>
                          </a:solidFill>
                          <a:effectLst/>
                          <a:latin typeface="黑体" panose="02010609060101010101" pitchFamily="49" charset="-122"/>
                          <a:ea typeface="黑体" panose="02010609060101010101" pitchFamily="49" charset="-122"/>
                        </a:rPr>
                        <a:t>确定薪酬体系的</a:t>
                      </a:r>
                      <a:r>
                        <a:rPr lang="zh-CN" sz="1500" b="1" u="sng" kern="100">
                          <a:solidFill>
                            <a:srgbClr val="002060"/>
                          </a:solidFill>
                          <a:effectLst/>
                          <a:latin typeface="黑体" panose="02010609060101010101" pitchFamily="49" charset="-122"/>
                          <a:ea typeface="黑体" panose="02010609060101010101" pitchFamily="49" charset="-122"/>
                        </a:rPr>
                        <a:t>基础</a:t>
                      </a:r>
                      <a:r>
                        <a:rPr lang="zh-CN" sz="1500" b="1" kern="100">
                          <a:solidFill>
                            <a:srgbClr val="002060"/>
                          </a:solidFill>
                          <a:effectLst/>
                          <a:latin typeface="黑体" panose="02010609060101010101" pitchFamily="49" charset="-122"/>
                          <a:ea typeface="黑体" panose="02010609060101010101" pitchFamily="49" charset="-122"/>
                        </a:rPr>
                        <a:t>，</a:t>
                      </a:r>
                      <a:r>
                        <a:rPr lang="zh-CN" sz="1500" b="1" u="sng" kern="100">
                          <a:solidFill>
                            <a:srgbClr val="002060"/>
                          </a:solidFill>
                          <a:effectLst/>
                          <a:latin typeface="黑体" panose="02010609060101010101" pitchFamily="49" charset="-122"/>
                          <a:ea typeface="黑体" panose="02010609060101010101" pitchFamily="49" charset="-122"/>
                        </a:rPr>
                        <a:t>职位评价主要是为了解决薪酬的内部公平性问题。</a:t>
                      </a:r>
                      <a:endParaRPr lang="zh-CN" sz="15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37" marR="68537" marT="0" marB="0"/>
                </a:tc>
                <a:extLst>
                  <a:ext uri="{0D108BD9-81ED-4DB2-BD59-A6C34878D82A}">
                    <a16:rowId xmlns:a16="http://schemas.microsoft.com/office/drawing/2014/main" val="1063456976"/>
                  </a:ext>
                </a:extLst>
              </a:tr>
              <a:tr h="1730432">
                <a:tc>
                  <a:txBody>
                    <a:bodyPr/>
                    <a:lstStyle/>
                    <a:p>
                      <a:pPr indent="266700" algn="just">
                        <a:lnSpc>
                          <a:spcPct val="150000"/>
                        </a:lnSpc>
                        <a:spcAft>
                          <a:spcPts val="0"/>
                        </a:spcAft>
                      </a:pPr>
                      <a:r>
                        <a:rPr lang="en-US" sz="1500" b="1" kern="100">
                          <a:solidFill>
                            <a:srgbClr val="002060"/>
                          </a:solidFill>
                          <a:effectLst/>
                          <a:latin typeface="黑体" panose="02010609060101010101" pitchFamily="49" charset="-122"/>
                          <a:ea typeface="黑体" panose="02010609060101010101" pitchFamily="49" charset="-122"/>
                        </a:rPr>
                        <a:t>3. </a:t>
                      </a:r>
                      <a:r>
                        <a:rPr lang="zh-CN" sz="1500" b="1" u="sng" kern="100">
                          <a:solidFill>
                            <a:srgbClr val="002060"/>
                          </a:solidFill>
                          <a:effectLst/>
                          <a:latin typeface="黑体" panose="02010609060101010101" pitchFamily="49" charset="-122"/>
                          <a:ea typeface="黑体" panose="02010609060101010101" pitchFamily="49" charset="-122"/>
                        </a:rPr>
                        <a:t>薪酬調查</a:t>
                      </a:r>
                      <a:endParaRPr lang="zh-CN" sz="15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37" marR="68537" marT="0" marB="0"/>
                </a:tc>
                <a:tc>
                  <a:txBody>
                    <a:bodyPr/>
                    <a:lstStyle/>
                    <a:p>
                      <a:pPr indent="266700" algn="just">
                        <a:lnSpc>
                          <a:spcPct val="150000"/>
                        </a:lnSpc>
                        <a:spcAft>
                          <a:spcPts val="0"/>
                        </a:spcAft>
                      </a:pPr>
                      <a:r>
                        <a:rPr lang="zh-CN" sz="1500" b="1" u="sng" kern="100" dirty="0">
                          <a:solidFill>
                            <a:srgbClr val="002060"/>
                          </a:solidFill>
                          <a:effectLst/>
                          <a:latin typeface="黑体" panose="02010609060101010101" pitchFamily="49" charset="-122"/>
                          <a:ea typeface="黑体" panose="02010609060101010101" pitchFamily="49" charset="-122"/>
                        </a:rPr>
                        <a:t>主要是为了解决薪酬的外部竞争性问题。步骤：</a:t>
                      </a:r>
                      <a:endParaRPr lang="en-US" altLang="zh-CN" sz="1500" b="1" u="sng"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altLang="en-US" sz="1500" b="1" u="sng" kern="100" dirty="0">
                          <a:solidFill>
                            <a:srgbClr val="002060"/>
                          </a:solidFill>
                          <a:effectLst/>
                          <a:latin typeface="黑体" panose="02010609060101010101" pitchFamily="49" charset="-122"/>
                          <a:ea typeface="黑体" panose="02010609060101010101" pitchFamily="49" charset="-122"/>
                        </a:rPr>
                        <a:t>（</a:t>
                      </a:r>
                      <a:r>
                        <a:rPr lang="en-US" altLang="zh-CN" sz="1500" b="1" u="sng" kern="100" dirty="0">
                          <a:solidFill>
                            <a:srgbClr val="002060"/>
                          </a:solidFill>
                          <a:effectLst/>
                          <a:latin typeface="黑体" panose="02010609060101010101" pitchFamily="49" charset="-122"/>
                          <a:ea typeface="黑体" panose="02010609060101010101" pitchFamily="49" charset="-122"/>
                        </a:rPr>
                        <a:t>1</a:t>
                      </a:r>
                      <a:r>
                        <a:rPr lang="zh-CN" altLang="en-US" sz="1500" b="1" u="sng" kern="100" dirty="0">
                          <a:solidFill>
                            <a:srgbClr val="002060"/>
                          </a:solidFill>
                          <a:effectLst/>
                          <a:latin typeface="黑体" panose="02010609060101010101" pitchFamily="49" charset="-122"/>
                          <a:ea typeface="黑体" panose="02010609060101010101" pitchFamily="49" charset="-122"/>
                        </a:rPr>
                        <a:t>）</a:t>
                      </a:r>
                      <a:r>
                        <a:rPr lang="zh-CN" sz="1500" b="1" kern="100" dirty="0">
                          <a:solidFill>
                            <a:srgbClr val="002060"/>
                          </a:solidFill>
                          <a:effectLst/>
                          <a:latin typeface="黑体" panose="02010609060101010101" pitchFamily="49" charset="-122"/>
                          <a:ea typeface="黑体" panose="02010609060101010101" pitchFamily="49" charset="-122"/>
                        </a:rPr>
                        <a:t>确定调查目的</a:t>
                      </a:r>
                      <a:r>
                        <a:rPr lang="en-US" sz="1500" b="1" kern="100" dirty="0">
                          <a:solidFill>
                            <a:srgbClr val="002060"/>
                          </a:solidFill>
                          <a:effectLst/>
                          <a:latin typeface="黑体" panose="02010609060101010101" pitchFamily="49" charset="-122"/>
                          <a:ea typeface="黑体" panose="02010609060101010101" pitchFamily="49" charset="-122"/>
                        </a:rPr>
                        <a:t> </a:t>
                      </a:r>
                    </a:p>
                    <a:p>
                      <a:pPr indent="266700" algn="just">
                        <a:lnSpc>
                          <a:spcPct val="150000"/>
                        </a:lnSpc>
                        <a:spcAft>
                          <a:spcPts val="0"/>
                        </a:spcAft>
                      </a:pPr>
                      <a:r>
                        <a:rPr lang="zh-CN" altLang="en-US" sz="1500" b="1" kern="100" dirty="0">
                          <a:solidFill>
                            <a:srgbClr val="002060"/>
                          </a:solidFill>
                          <a:effectLst/>
                          <a:latin typeface="黑体" panose="02010609060101010101" pitchFamily="49" charset="-122"/>
                          <a:ea typeface="黑体" panose="02010609060101010101" pitchFamily="49" charset="-122"/>
                        </a:rPr>
                        <a:t>（</a:t>
                      </a:r>
                      <a:r>
                        <a:rPr lang="en-US" altLang="zh-CN" sz="1500" b="1" kern="100" dirty="0">
                          <a:solidFill>
                            <a:srgbClr val="002060"/>
                          </a:solidFill>
                          <a:effectLst/>
                          <a:latin typeface="黑体" panose="02010609060101010101" pitchFamily="49" charset="-122"/>
                          <a:ea typeface="黑体" panose="02010609060101010101" pitchFamily="49" charset="-122"/>
                        </a:rPr>
                        <a:t>2</a:t>
                      </a:r>
                      <a:r>
                        <a:rPr lang="zh-CN" altLang="en-US" sz="1500" b="1" kern="100" dirty="0">
                          <a:solidFill>
                            <a:srgbClr val="002060"/>
                          </a:solidFill>
                          <a:effectLst/>
                          <a:latin typeface="黑体" panose="02010609060101010101" pitchFamily="49" charset="-122"/>
                          <a:ea typeface="黑体" panose="02010609060101010101" pitchFamily="49" charset="-122"/>
                        </a:rPr>
                        <a:t>）</a:t>
                      </a:r>
                      <a:r>
                        <a:rPr lang="zh-CN" sz="1500" b="1" kern="100" dirty="0">
                          <a:solidFill>
                            <a:srgbClr val="002060"/>
                          </a:solidFill>
                          <a:effectLst/>
                          <a:latin typeface="黑体" panose="02010609060101010101" pitchFamily="49" charset="-122"/>
                          <a:ea typeface="黑体" panose="02010609060101010101" pitchFamily="49" charset="-122"/>
                        </a:rPr>
                        <a:t>确定调查范围。调查范围包括所要调查的企业、调查的职位、调查的内容、调查的时间段等。</a:t>
                      </a:r>
                      <a:endParaRPr lang="en-US" altLang="zh-CN" sz="15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altLang="en-US" sz="1500" b="1" kern="100" dirty="0">
                          <a:solidFill>
                            <a:srgbClr val="002060"/>
                          </a:solidFill>
                          <a:effectLst/>
                          <a:latin typeface="黑体" panose="02010609060101010101" pitchFamily="49" charset="-122"/>
                          <a:ea typeface="黑体" panose="02010609060101010101" pitchFamily="49" charset="-122"/>
                        </a:rPr>
                        <a:t>（</a:t>
                      </a:r>
                      <a:r>
                        <a:rPr lang="en-US" altLang="zh-CN" sz="1500" b="1" kern="100" dirty="0">
                          <a:solidFill>
                            <a:srgbClr val="002060"/>
                          </a:solidFill>
                          <a:effectLst/>
                          <a:latin typeface="黑体" panose="02010609060101010101" pitchFamily="49" charset="-122"/>
                          <a:ea typeface="黑体" panose="02010609060101010101" pitchFamily="49" charset="-122"/>
                        </a:rPr>
                        <a:t>3</a:t>
                      </a:r>
                      <a:r>
                        <a:rPr lang="zh-CN" altLang="en-US" sz="1500" b="1" kern="100" dirty="0">
                          <a:solidFill>
                            <a:srgbClr val="002060"/>
                          </a:solidFill>
                          <a:effectLst/>
                          <a:latin typeface="黑体" panose="02010609060101010101" pitchFamily="49" charset="-122"/>
                          <a:ea typeface="黑体" panose="02010609060101010101" pitchFamily="49" charset="-122"/>
                        </a:rPr>
                        <a:t>）</a:t>
                      </a:r>
                      <a:r>
                        <a:rPr lang="zh-CN" sz="1500" b="1" kern="100" dirty="0">
                          <a:solidFill>
                            <a:srgbClr val="002060"/>
                          </a:solidFill>
                          <a:effectLst/>
                          <a:latin typeface="黑体" panose="02010609060101010101" pitchFamily="49" charset="-122"/>
                          <a:ea typeface="黑体" panose="02010609060101010101" pitchFamily="49" charset="-122"/>
                        </a:rPr>
                        <a:t>选择调查方式</a:t>
                      </a:r>
                      <a:endParaRPr lang="en-US" altLang="zh-CN" sz="15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altLang="en-US" sz="1500" b="1" kern="100" dirty="0">
                          <a:solidFill>
                            <a:srgbClr val="002060"/>
                          </a:solidFill>
                          <a:effectLst/>
                          <a:latin typeface="黑体" panose="02010609060101010101" pitchFamily="49" charset="-122"/>
                          <a:ea typeface="黑体" panose="02010609060101010101" pitchFamily="49" charset="-122"/>
                        </a:rPr>
                        <a:t>（</a:t>
                      </a:r>
                      <a:r>
                        <a:rPr lang="en-US" altLang="zh-CN" sz="1500" b="1" kern="100" dirty="0">
                          <a:solidFill>
                            <a:srgbClr val="002060"/>
                          </a:solidFill>
                          <a:effectLst/>
                          <a:latin typeface="黑体" panose="02010609060101010101" pitchFamily="49" charset="-122"/>
                          <a:ea typeface="黑体" panose="02010609060101010101" pitchFamily="49" charset="-122"/>
                        </a:rPr>
                        <a:t>4</a:t>
                      </a:r>
                      <a:r>
                        <a:rPr lang="zh-CN" altLang="en-US" sz="1500" b="1" kern="100" dirty="0">
                          <a:solidFill>
                            <a:srgbClr val="002060"/>
                          </a:solidFill>
                          <a:effectLst/>
                          <a:latin typeface="黑体" panose="02010609060101010101" pitchFamily="49" charset="-122"/>
                          <a:ea typeface="黑体" panose="02010609060101010101" pitchFamily="49" charset="-122"/>
                        </a:rPr>
                        <a:t>）</a:t>
                      </a:r>
                      <a:r>
                        <a:rPr lang="zh-CN" sz="1500" b="1" kern="100" dirty="0">
                          <a:solidFill>
                            <a:srgbClr val="002060"/>
                          </a:solidFill>
                          <a:effectLst/>
                          <a:latin typeface="黑体" panose="02010609060101010101" pitchFamily="49" charset="-122"/>
                          <a:ea typeface="黑体" panose="02010609060101010101" pitchFamily="49" charset="-122"/>
                        </a:rPr>
                        <a:t>统计分析调査数据</a:t>
                      </a:r>
                      <a:endParaRPr lang="en-US" altLang="zh-CN" sz="15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altLang="en-US" sz="1500" b="1" kern="100" dirty="0">
                          <a:solidFill>
                            <a:srgbClr val="002060"/>
                          </a:solidFill>
                          <a:effectLst/>
                          <a:latin typeface="黑体" panose="02010609060101010101" pitchFamily="49" charset="-122"/>
                          <a:ea typeface="黑体" panose="02010609060101010101" pitchFamily="49" charset="-122"/>
                        </a:rPr>
                        <a:t>（</a:t>
                      </a:r>
                      <a:r>
                        <a:rPr lang="en-US" altLang="zh-CN" sz="1500" b="1" kern="100" dirty="0">
                          <a:solidFill>
                            <a:srgbClr val="002060"/>
                          </a:solidFill>
                          <a:effectLst/>
                          <a:latin typeface="黑体" panose="02010609060101010101" pitchFamily="49" charset="-122"/>
                          <a:ea typeface="黑体" panose="02010609060101010101" pitchFamily="49" charset="-122"/>
                        </a:rPr>
                        <a:t>5</a:t>
                      </a:r>
                      <a:r>
                        <a:rPr lang="zh-CN" altLang="en-US" sz="1500" b="1" kern="100" dirty="0">
                          <a:solidFill>
                            <a:srgbClr val="002060"/>
                          </a:solidFill>
                          <a:effectLst/>
                          <a:latin typeface="黑体" panose="02010609060101010101" pitchFamily="49" charset="-122"/>
                          <a:ea typeface="黑体" panose="02010609060101010101" pitchFamily="49" charset="-122"/>
                        </a:rPr>
                        <a:t>）</a:t>
                      </a:r>
                      <a:r>
                        <a:rPr lang="zh-CN" sz="1500" b="1" kern="100" dirty="0">
                          <a:solidFill>
                            <a:srgbClr val="002060"/>
                          </a:solidFill>
                          <a:effectLst/>
                          <a:latin typeface="黑体" panose="02010609060101010101" pitchFamily="49" charset="-122"/>
                          <a:ea typeface="黑体" panose="02010609060101010101" pitchFamily="49" charset="-122"/>
                        </a:rPr>
                        <a:t>提交薪酬调查分析报告</a:t>
                      </a:r>
                      <a:endParaRPr lang="zh-CN" sz="15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37" marR="68537" marT="0" marB="0"/>
                </a:tc>
                <a:extLst>
                  <a:ext uri="{0D108BD9-81ED-4DB2-BD59-A6C34878D82A}">
                    <a16:rowId xmlns:a16="http://schemas.microsoft.com/office/drawing/2014/main" val="2408418240"/>
                  </a:ext>
                </a:extLst>
              </a:tr>
              <a:tr h="473921">
                <a:tc>
                  <a:txBody>
                    <a:bodyPr/>
                    <a:lstStyle/>
                    <a:p>
                      <a:pPr indent="266700" algn="just">
                        <a:lnSpc>
                          <a:spcPct val="150000"/>
                        </a:lnSpc>
                        <a:spcAft>
                          <a:spcPts val="0"/>
                        </a:spcAft>
                      </a:pPr>
                      <a:r>
                        <a:rPr lang="en-US" sz="1500" b="1" kern="100">
                          <a:solidFill>
                            <a:srgbClr val="002060"/>
                          </a:solidFill>
                          <a:effectLst/>
                          <a:latin typeface="黑体" panose="02010609060101010101" pitchFamily="49" charset="-122"/>
                          <a:ea typeface="黑体" panose="02010609060101010101" pitchFamily="49" charset="-122"/>
                        </a:rPr>
                        <a:t>4. </a:t>
                      </a:r>
                      <a:r>
                        <a:rPr lang="zh-CN" sz="1500" b="1" u="sng" kern="100">
                          <a:solidFill>
                            <a:srgbClr val="002060"/>
                          </a:solidFill>
                          <a:effectLst/>
                          <a:latin typeface="黑体" panose="02010609060101010101" pitchFamily="49" charset="-122"/>
                          <a:ea typeface="黑体" panose="02010609060101010101" pitchFamily="49" charset="-122"/>
                        </a:rPr>
                        <a:t>确定薪酬水平</a:t>
                      </a:r>
                      <a:endParaRPr lang="zh-CN" sz="15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37" marR="68537" marT="0" marB="0"/>
                </a:tc>
                <a:tc>
                  <a:txBody>
                    <a:bodyPr/>
                    <a:lstStyle/>
                    <a:p>
                      <a:pPr indent="266700" algn="just">
                        <a:lnSpc>
                          <a:spcPct val="150000"/>
                        </a:lnSpc>
                        <a:spcAft>
                          <a:spcPts val="0"/>
                        </a:spcAft>
                      </a:pPr>
                      <a:r>
                        <a:rPr lang="zh-CN" sz="1500" b="1" kern="100">
                          <a:solidFill>
                            <a:srgbClr val="002060"/>
                          </a:solidFill>
                          <a:effectLst/>
                          <a:latin typeface="黑体" panose="02010609060101010101" pitchFamily="49" charset="-122"/>
                          <a:ea typeface="黑体" panose="02010609060101010101" pitchFamily="49" charset="-122"/>
                        </a:rPr>
                        <a:t>①企业：可选择</a:t>
                      </a:r>
                      <a:r>
                        <a:rPr lang="zh-CN" sz="1500" b="1" u="sng" kern="100">
                          <a:solidFill>
                            <a:srgbClr val="002060"/>
                          </a:solidFill>
                          <a:effectLst/>
                          <a:latin typeface="黑体" panose="02010609060101010101" pitchFamily="49" charset="-122"/>
                          <a:ea typeface="黑体" panose="02010609060101010101" pitchFamily="49" charset="-122"/>
                        </a:rPr>
                        <a:t>领先、跟随、滞</a:t>
                      </a:r>
                      <a:r>
                        <a:rPr lang="zh-CN" sz="1500" b="1" kern="100">
                          <a:solidFill>
                            <a:srgbClr val="002060"/>
                          </a:solidFill>
                          <a:effectLst/>
                          <a:latin typeface="黑体" panose="02010609060101010101" pitchFamily="49" charset="-122"/>
                          <a:ea typeface="黑体" panose="02010609060101010101" pitchFamily="49" charset="-122"/>
                        </a:rPr>
                        <a:t>后策略</a:t>
                      </a:r>
                    </a:p>
                    <a:p>
                      <a:pPr indent="266700" algn="just">
                        <a:lnSpc>
                          <a:spcPct val="150000"/>
                        </a:lnSpc>
                        <a:spcAft>
                          <a:spcPts val="0"/>
                        </a:spcAft>
                      </a:pPr>
                      <a:r>
                        <a:rPr lang="zh-CN" sz="1500" b="1" kern="100">
                          <a:solidFill>
                            <a:srgbClr val="002060"/>
                          </a:solidFill>
                          <a:effectLst/>
                          <a:latin typeface="黑体" panose="02010609060101010101" pitchFamily="49" charset="-122"/>
                          <a:ea typeface="黑体" panose="02010609060101010101" pitchFamily="49" charset="-122"/>
                        </a:rPr>
                        <a:t>②企业内部：根据职位特点不同实行</a:t>
                      </a:r>
                      <a:r>
                        <a:rPr lang="zh-CN" sz="1500" b="1" u="sng" kern="100">
                          <a:solidFill>
                            <a:srgbClr val="002060"/>
                          </a:solidFill>
                          <a:effectLst/>
                          <a:latin typeface="黑体" panose="02010609060101010101" pitchFamily="49" charset="-122"/>
                          <a:ea typeface="黑体" panose="02010609060101010101" pitchFamily="49" charset="-122"/>
                        </a:rPr>
                        <a:t>混合</a:t>
                      </a:r>
                      <a:r>
                        <a:rPr lang="zh-CN" sz="1500" b="1" kern="100">
                          <a:solidFill>
                            <a:srgbClr val="002060"/>
                          </a:solidFill>
                          <a:effectLst/>
                          <a:latin typeface="黑体" panose="02010609060101010101" pitchFamily="49" charset="-122"/>
                          <a:ea typeface="黑体" panose="02010609060101010101" pitchFamily="49" charset="-122"/>
                        </a:rPr>
                        <a:t>策略</a:t>
                      </a:r>
                      <a:endParaRPr lang="zh-CN" sz="15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37" marR="68537" marT="0" marB="0"/>
                </a:tc>
                <a:extLst>
                  <a:ext uri="{0D108BD9-81ED-4DB2-BD59-A6C34878D82A}">
                    <a16:rowId xmlns:a16="http://schemas.microsoft.com/office/drawing/2014/main" val="2818541223"/>
                  </a:ext>
                </a:extLst>
              </a:tr>
              <a:tr h="700044">
                <a:tc>
                  <a:txBody>
                    <a:bodyPr/>
                    <a:lstStyle/>
                    <a:p>
                      <a:pPr indent="266700" algn="just">
                        <a:lnSpc>
                          <a:spcPct val="150000"/>
                        </a:lnSpc>
                        <a:spcAft>
                          <a:spcPts val="0"/>
                        </a:spcAft>
                      </a:pPr>
                      <a:r>
                        <a:rPr lang="en-US" sz="1500" b="1" kern="100">
                          <a:solidFill>
                            <a:srgbClr val="002060"/>
                          </a:solidFill>
                          <a:effectLst/>
                          <a:latin typeface="黑体" panose="02010609060101010101" pitchFamily="49" charset="-122"/>
                          <a:ea typeface="黑体" panose="02010609060101010101" pitchFamily="49" charset="-122"/>
                        </a:rPr>
                        <a:t>5. </a:t>
                      </a:r>
                      <a:r>
                        <a:rPr lang="zh-CN" sz="1500" b="1" kern="100">
                          <a:solidFill>
                            <a:srgbClr val="002060"/>
                          </a:solidFill>
                          <a:effectLst/>
                          <a:latin typeface="黑体" panose="02010609060101010101" pitchFamily="49" charset="-122"/>
                          <a:ea typeface="黑体" panose="02010609060101010101" pitchFamily="49" charset="-122"/>
                        </a:rPr>
                        <a:t>薪酬结构设计</a:t>
                      </a:r>
                      <a:endParaRPr lang="zh-CN" sz="15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37" marR="68537" marT="0" marB="0"/>
                </a:tc>
                <a:tc>
                  <a:txBody>
                    <a:bodyPr/>
                    <a:lstStyle/>
                    <a:p>
                      <a:pPr indent="266700" algn="just">
                        <a:lnSpc>
                          <a:spcPct val="150000"/>
                        </a:lnSpc>
                        <a:spcAft>
                          <a:spcPts val="0"/>
                        </a:spcAft>
                      </a:pPr>
                      <a:r>
                        <a:rPr lang="zh-CN" sz="1500" b="1" kern="100">
                          <a:solidFill>
                            <a:srgbClr val="002060"/>
                          </a:solidFill>
                          <a:effectLst/>
                          <a:latin typeface="黑体" panose="02010609060101010101" pitchFamily="49" charset="-122"/>
                          <a:ea typeface="黑体" panose="02010609060101010101" pitchFamily="49" charset="-122"/>
                        </a:rPr>
                        <a:t>①它是</a:t>
                      </a:r>
                      <a:r>
                        <a:rPr lang="zh-CN" sz="1500" b="1" u="sng" kern="100">
                          <a:solidFill>
                            <a:srgbClr val="002060"/>
                          </a:solidFill>
                          <a:effectLst/>
                          <a:latin typeface="黑体" panose="02010609060101010101" pitchFamily="49" charset="-122"/>
                          <a:ea typeface="黑体" panose="02010609060101010101" pitchFamily="49" charset="-122"/>
                        </a:rPr>
                        <a:t>薪酬的内部一致性和外部竞争性这两种薪酬有效性标准之间进行衡量的结果。</a:t>
                      </a:r>
                      <a:endParaRPr lang="zh-CN" sz="1500" b="1" kern="10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500" b="1" kern="100">
                          <a:solidFill>
                            <a:srgbClr val="002060"/>
                          </a:solidFill>
                          <a:effectLst/>
                          <a:latin typeface="黑体" panose="02010609060101010101" pitchFamily="49" charset="-122"/>
                          <a:ea typeface="黑体" panose="02010609060101010101" pitchFamily="49" charset="-122"/>
                        </a:rPr>
                        <a:t>②</a:t>
                      </a:r>
                      <a:r>
                        <a:rPr lang="zh-CN" sz="1500" b="1" u="sng" kern="100">
                          <a:solidFill>
                            <a:srgbClr val="002060"/>
                          </a:solidFill>
                          <a:effectLst/>
                          <a:latin typeface="黑体" panose="02010609060101010101" pitchFamily="49" charset="-122"/>
                          <a:ea typeface="黑体" panose="02010609060101010101" pitchFamily="49" charset="-122"/>
                        </a:rPr>
                        <a:t>内容：薪酬等级、薪酬等级内部变动范围、相邻薪酬等级间的关系。</a:t>
                      </a:r>
                      <a:endParaRPr lang="zh-CN" sz="15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37" marR="68537" marT="0" marB="0"/>
                </a:tc>
                <a:extLst>
                  <a:ext uri="{0D108BD9-81ED-4DB2-BD59-A6C34878D82A}">
                    <a16:rowId xmlns:a16="http://schemas.microsoft.com/office/drawing/2014/main" val="1710894235"/>
                  </a:ext>
                </a:extLst>
              </a:tr>
              <a:tr h="222618">
                <a:tc>
                  <a:txBody>
                    <a:bodyPr/>
                    <a:lstStyle/>
                    <a:p>
                      <a:pPr indent="266700" algn="just">
                        <a:lnSpc>
                          <a:spcPct val="150000"/>
                        </a:lnSpc>
                        <a:spcAft>
                          <a:spcPts val="0"/>
                        </a:spcAft>
                      </a:pPr>
                      <a:r>
                        <a:rPr lang="en-US" sz="1500" b="1" kern="100" dirty="0">
                          <a:solidFill>
                            <a:srgbClr val="002060"/>
                          </a:solidFill>
                          <a:effectLst/>
                          <a:latin typeface="黑体" panose="02010609060101010101" pitchFamily="49" charset="-122"/>
                          <a:ea typeface="黑体" panose="02010609060101010101" pitchFamily="49" charset="-122"/>
                        </a:rPr>
                        <a:t>6. </a:t>
                      </a:r>
                      <a:r>
                        <a:rPr lang="zh-CN" sz="1500" b="1" kern="100" dirty="0">
                          <a:solidFill>
                            <a:srgbClr val="002060"/>
                          </a:solidFill>
                          <a:effectLst/>
                          <a:latin typeface="黑体" panose="02010609060101010101" pitchFamily="49" charset="-122"/>
                          <a:ea typeface="黑体" panose="02010609060101010101" pitchFamily="49" charset="-122"/>
                        </a:rPr>
                        <a:t>薪酬预算与控制</a:t>
                      </a:r>
                      <a:endParaRPr lang="zh-CN" sz="15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37" marR="68537" marT="0" marB="0"/>
                </a:tc>
                <a:tc>
                  <a:txBody>
                    <a:bodyPr/>
                    <a:lstStyle/>
                    <a:p>
                      <a:pPr indent="266700" algn="just">
                        <a:lnSpc>
                          <a:spcPct val="150000"/>
                        </a:lnSpc>
                        <a:spcAft>
                          <a:spcPts val="0"/>
                        </a:spcAft>
                      </a:pPr>
                      <a:r>
                        <a:rPr lang="zh-CN" sz="1500" b="1" u="sng" kern="100" dirty="0">
                          <a:solidFill>
                            <a:srgbClr val="002060"/>
                          </a:solidFill>
                          <a:effectLst/>
                          <a:latin typeface="黑体" panose="02010609060101010101" pitchFamily="49" charset="-122"/>
                          <a:ea typeface="黑体" panose="02010609060101010101" pitchFamily="49" charset="-122"/>
                        </a:rPr>
                        <a:t>薪酬预算</a:t>
                      </a:r>
                      <a:r>
                        <a:rPr lang="zh-CN" sz="1500" b="1" kern="100" dirty="0">
                          <a:solidFill>
                            <a:srgbClr val="002060"/>
                          </a:solidFill>
                          <a:effectLst/>
                          <a:latin typeface="黑体" panose="02010609060101010101" pitchFamily="49" charset="-122"/>
                          <a:ea typeface="黑体" panose="02010609060101010101" pitchFamily="49" charset="-122"/>
                        </a:rPr>
                        <a:t>就是</a:t>
                      </a:r>
                      <a:r>
                        <a:rPr lang="zh-CN" sz="1500" b="1" u="sng" kern="100" dirty="0">
                          <a:solidFill>
                            <a:srgbClr val="002060"/>
                          </a:solidFill>
                          <a:effectLst/>
                          <a:latin typeface="黑体" panose="02010609060101010101" pitchFamily="49" charset="-122"/>
                          <a:ea typeface="黑体" panose="02010609060101010101" pitchFamily="49" charset="-122"/>
                        </a:rPr>
                        <a:t>预先性</a:t>
                      </a:r>
                      <a:r>
                        <a:rPr lang="zh-CN" sz="1500" b="1" kern="100" dirty="0">
                          <a:solidFill>
                            <a:srgbClr val="002060"/>
                          </a:solidFill>
                          <a:effectLst/>
                          <a:latin typeface="黑体" panose="02010609060101010101" pitchFamily="49" charset="-122"/>
                          <a:ea typeface="黑体" panose="02010609060101010101" pitchFamily="49" charset="-122"/>
                        </a:rPr>
                        <a:t>的成本分析过程。</a:t>
                      </a:r>
                      <a:endParaRPr lang="zh-CN" sz="15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37" marR="68537" marT="0" marB="0"/>
                </a:tc>
                <a:extLst>
                  <a:ext uri="{0D108BD9-81ED-4DB2-BD59-A6C34878D82A}">
                    <a16:rowId xmlns:a16="http://schemas.microsoft.com/office/drawing/2014/main" val="3648052659"/>
                  </a:ext>
                </a:extLst>
              </a:tr>
            </a:tbl>
          </a:graphicData>
        </a:graphic>
      </p:graphicFrame>
    </p:spTree>
    <p:extLst>
      <p:ext uri="{BB962C8B-B14F-4D97-AF65-F5344CB8AC3E}">
        <p14:creationId xmlns:p14="http://schemas.microsoft.com/office/powerpoint/2010/main" val="28837924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9FE44CEB-9846-439E-AA02-0E069D4B064A}"/>
              </a:ext>
            </a:extLst>
          </p:cNvPr>
          <p:cNvSpPr/>
          <p:nvPr/>
        </p:nvSpPr>
        <p:spPr>
          <a:xfrm>
            <a:off x="820586" y="573121"/>
            <a:ext cx="2975495"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5.</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职位评价注意事项和原则</a:t>
            </a:r>
            <a:endParaRPr lang="zh-CN" altLang="en-US" dirty="0">
              <a:latin typeface="黑体" panose="02010609060101010101" pitchFamily="49" charset="-122"/>
              <a:ea typeface="黑体" panose="02010609060101010101" pitchFamily="49" charset="-122"/>
            </a:endParaRPr>
          </a:p>
        </p:txBody>
      </p:sp>
      <p:graphicFrame>
        <p:nvGraphicFramePr>
          <p:cNvPr id="7" name="表格 6">
            <a:extLst>
              <a:ext uri="{FF2B5EF4-FFF2-40B4-BE49-F238E27FC236}">
                <a16:creationId xmlns:a16="http://schemas.microsoft.com/office/drawing/2014/main" id="{1695E1FF-4ED6-40E6-A13A-52505B07DF27}"/>
              </a:ext>
            </a:extLst>
          </p:cNvPr>
          <p:cNvGraphicFramePr>
            <a:graphicFrameLocks noGrp="1"/>
          </p:cNvGraphicFramePr>
          <p:nvPr>
            <p:extLst>
              <p:ext uri="{D42A27DB-BD31-4B8C-83A1-F6EECF244321}">
                <p14:modId xmlns:p14="http://schemas.microsoft.com/office/powerpoint/2010/main" val="1637291661"/>
              </p:ext>
            </p:extLst>
          </p:nvPr>
        </p:nvGraphicFramePr>
        <p:xfrm>
          <a:off x="852727" y="942453"/>
          <a:ext cx="10984307" cy="5567745"/>
        </p:xfrm>
        <a:graphic>
          <a:graphicData uri="http://schemas.openxmlformats.org/drawingml/2006/table">
            <a:tbl>
              <a:tblPr>
                <a:tableStyleId>{5C22544A-7EE6-4342-B048-85BDC9FD1C3A}</a:tableStyleId>
              </a:tblPr>
              <a:tblGrid>
                <a:gridCol w="1571974">
                  <a:extLst>
                    <a:ext uri="{9D8B030D-6E8A-4147-A177-3AD203B41FA5}">
                      <a16:colId xmlns:a16="http://schemas.microsoft.com/office/drawing/2014/main" val="2748670101"/>
                    </a:ext>
                  </a:extLst>
                </a:gridCol>
                <a:gridCol w="9412333">
                  <a:extLst>
                    <a:ext uri="{9D8B030D-6E8A-4147-A177-3AD203B41FA5}">
                      <a16:colId xmlns:a16="http://schemas.microsoft.com/office/drawing/2014/main" val="1701715395"/>
                    </a:ext>
                  </a:extLst>
                </a:gridCol>
              </a:tblGrid>
              <a:tr h="0">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职位评价概念</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它是在工作分析的基础上，系统地对各职位的价值进行评价，从而确定各职位在企业内部的相对价值及相互关系的过程。</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637614786"/>
                  </a:ext>
                </a:extLst>
              </a:tr>
              <a:tr h="0">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职位评价注意事项</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职位评价是：</a:t>
                      </a:r>
                    </a:p>
                    <a:p>
                      <a:pPr marL="342900" lvl="0" indent="-342900" algn="l">
                        <a:lnSpc>
                          <a:spcPct val="150000"/>
                        </a:lnSpc>
                        <a:spcAft>
                          <a:spcPts val="0"/>
                        </a:spcAft>
                        <a:buFont typeface="+mj-lt"/>
                        <a:buAutoNum type="arabicPeriod"/>
                      </a:pPr>
                      <a:r>
                        <a:rPr lang="zh-CN" sz="1800" b="1" kern="100">
                          <a:solidFill>
                            <a:srgbClr val="002060"/>
                          </a:solidFill>
                          <a:effectLst/>
                          <a:latin typeface="黑体" panose="02010609060101010101" pitchFamily="49" charset="-122"/>
                          <a:ea typeface="黑体" panose="02010609060101010101" pitchFamily="49" charset="-122"/>
                        </a:rPr>
                        <a:t>对</a:t>
                      </a:r>
                      <a:r>
                        <a:rPr lang="zh-CN" sz="1800" b="1" u="sng" kern="100">
                          <a:solidFill>
                            <a:srgbClr val="002060"/>
                          </a:solidFill>
                          <a:effectLst/>
                          <a:latin typeface="黑体" panose="02010609060101010101" pitchFamily="49" charset="-122"/>
                          <a:ea typeface="黑体" panose="02010609060101010101" pitchFamily="49" charset="-122"/>
                        </a:rPr>
                        <a:t>职位</a:t>
                      </a:r>
                      <a:r>
                        <a:rPr lang="zh-CN" sz="1800" b="1" kern="100">
                          <a:solidFill>
                            <a:srgbClr val="002060"/>
                          </a:solidFill>
                          <a:effectLst/>
                          <a:latin typeface="黑体" panose="02010609060101010101" pitchFamily="49" charset="-122"/>
                          <a:ea typeface="黑体" panose="02010609060101010101" pitchFamily="49" charset="-122"/>
                        </a:rPr>
                        <a:t>的评价而非对任职者的评价；</a:t>
                      </a:r>
                    </a:p>
                    <a:p>
                      <a:pPr marL="342900" lvl="0" indent="-342900" algn="l">
                        <a:lnSpc>
                          <a:spcPct val="150000"/>
                        </a:lnSpc>
                        <a:spcAft>
                          <a:spcPts val="0"/>
                        </a:spcAft>
                        <a:buFont typeface="+mj-lt"/>
                        <a:buAutoNum type="arabicPeriod"/>
                      </a:pPr>
                      <a:r>
                        <a:rPr lang="zh-CN" sz="1800" b="1" kern="100">
                          <a:solidFill>
                            <a:srgbClr val="002060"/>
                          </a:solidFill>
                          <a:effectLst/>
                          <a:latin typeface="黑体" panose="02010609060101010101" pitchFamily="49" charset="-122"/>
                          <a:ea typeface="黑体" panose="02010609060101010101" pitchFamily="49" charset="-122"/>
                        </a:rPr>
                        <a:t>对</a:t>
                      </a:r>
                      <a:r>
                        <a:rPr lang="zh-CN" sz="1800" b="1" u="sng" kern="100">
                          <a:solidFill>
                            <a:srgbClr val="002060"/>
                          </a:solidFill>
                          <a:effectLst/>
                          <a:latin typeface="黑体" panose="02010609060101010101" pitchFamily="49" charset="-122"/>
                          <a:ea typeface="黑体" panose="02010609060101010101" pitchFamily="49" charset="-122"/>
                        </a:rPr>
                        <a:t>正常或一般水平</a:t>
                      </a:r>
                      <a:r>
                        <a:rPr lang="zh-CN" sz="1800" b="1" kern="100">
                          <a:solidFill>
                            <a:srgbClr val="002060"/>
                          </a:solidFill>
                          <a:effectLst/>
                          <a:latin typeface="黑体" panose="02010609060101010101" pitchFamily="49" charset="-122"/>
                          <a:ea typeface="黑体" panose="02010609060101010101" pitchFamily="49" charset="-122"/>
                        </a:rPr>
                        <a:t>的评价而非特殊业绩的评价；</a:t>
                      </a:r>
                    </a:p>
                    <a:p>
                      <a:pPr marL="342900" lvl="0" indent="-342900" algn="l">
                        <a:lnSpc>
                          <a:spcPct val="150000"/>
                        </a:lnSpc>
                        <a:spcAft>
                          <a:spcPts val="0"/>
                        </a:spcAft>
                        <a:buFont typeface="+mj-lt"/>
                        <a:buAutoNum type="arabicPeriod"/>
                      </a:pPr>
                      <a:r>
                        <a:rPr lang="zh-CN" sz="1800" b="1" kern="100">
                          <a:solidFill>
                            <a:srgbClr val="002060"/>
                          </a:solidFill>
                          <a:effectLst/>
                          <a:latin typeface="黑体" panose="02010609060101010101" pitchFamily="49" charset="-122"/>
                          <a:ea typeface="黑体" panose="02010609060101010101" pitchFamily="49" charset="-122"/>
                        </a:rPr>
                        <a:t>对</a:t>
                      </a:r>
                      <a:r>
                        <a:rPr lang="zh-CN" sz="1800" b="1" u="sng" kern="100">
                          <a:solidFill>
                            <a:srgbClr val="002060"/>
                          </a:solidFill>
                          <a:effectLst/>
                          <a:latin typeface="黑体" panose="02010609060101010101" pitchFamily="49" charset="-122"/>
                          <a:ea typeface="黑体" panose="02010609060101010101" pitchFamily="49" charset="-122"/>
                        </a:rPr>
                        <a:t>目前</a:t>
                      </a:r>
                      <a:r>
                        <a:rPr lang="zh-CN" sz="1800" b="1" kern="100">
                          <a:solidFill>
                            <a:srgbClr val="002060"/>
                          </a:solidFill>
                          <a:effectLst/>
                          <a:latin typeface="黑体" panose="02010609060101010101" pitchFamily="49" charset="-122"/>
                          <a:ea typeface="黑体" panose="02010609060101010101" pitchFamily="49" charset="-122"/>
                        </a:rPr>
                        <a:t>而非过去或未来职位状况的评价。</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539376178"/>
                  </a:ext>
                </a:extLst>
              </a:tr>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职位评价原则</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marL="342900" lvl="0" indent="-342900" algn="l">
                        <a:lnSpc>
                          <a:spcPct val="150000"/>
                        </a:lnSpc>
                        <a:spcAft>
                          <a:spcPts val="0"/>
                        </a:spcAft>
                        <a:buFont typeface="+mj-lt"/>
                        <a:buAutoNum type="arabicParenBoth"/>
                      </a:pPr>
                      <a:r>
                        <a:rPr lang="zh-CN" sz="1800" b="1" kern="100" dirty="0">
                          <a:solidFill>
                            <a:srgbClr val="002060"/>
                          </a:solidFill>
                          <a:effectLst/>
                          <a:latin typeface="黑体" panose="02010609060101010101" pitchFamily="49" charset="-122"/>
                          <a:ea typeface="黑体" panose="02010609060101010101" pitchFamily="49" charset="-122"/>
                        </a:rPr>
                        <a:t>系统性原则</a:t>
                      </a:r>
                      <a:r>
                        <a:rPr lang="en-US" altLang="zh-CN" sz="1800" b="1" kern="100" dirty="0">
                          <a:solidFill>
                            <a:srgbClr val="002060"/>
                          </a:solidFill>
                          <a:effectLst/>
                          <a:latin typeface="黑体" panose="02010609060101010101" pitchFamily="49" charset="-122"/>
                          <a:ea typeface="黑体" panose="02010609060101010101" pitchFamily="49" charset="-122"/>
                        </a:rPr>
                        <a:t>-</a:t>
                      </a:r>
                      <a:r>
                        <a:rPr lang="zh-CN" altLang="en-US" sz="1800" b="1" kern="100" dirty="0">
                          <a:solidFill>
                            <a:srgbClr val="002060"/>
                          </a:solidFill>
                          <a:effectLst/>
                          <a:latin typeface="黑体" panose="02010609060101010101" pitchFamily="49" charset="-122"/>
                          <a:ea typeface="黑体" panose="02010609060101010101" pitchFamily="49" charset="-122"/>
                        </a:rPr>
                        <a:t>从大系统</a:t>
                      </a:r>
                      <a:r>
                        <a:rPr lang="en-US" altLang="zh-CN" sz="1800" b="1" kern="100" dirty="0">
                          <a:solidFill>
                            <a:srgbClr val="002060"/>
                          </a:solidFill>
                          <a:effectLst/>
                          <a:latin typeface="黑体" panose="02010609060101010101" pitchFamily="49" charset="-122"/>
                          <a:ea typeface="黑体" panose="02010609060101010101" pitchFamily="49" charset="-122"/>
                        </a:rPr>
                        <a:t>-</a:t>
                      </a:r>
                      <a:r>
                        <a:rPr lang="zh-CN" altLang="en-US" sz="1800" b="1" kern="100" dirty="0">
                          <a:solidFill>
                            <a:srgbClr val="002060"/>
                          </a:solidFill>
                          <a:effectLst/>
                          <a:latin typeface="黑体" panose="02010609060101010101" pitchFamily="49" charset="-122"/>
                          <a:ea typeface="黑体" panose="02010609060101010101" pitchFamily="49" charset="-122"/>
                        </a:rPr>
                        <a:t>与工作分析、薪酬设计相联系的桥梁；小系统</a:t>
                      </a:r>
                      <a:r>
                        <a:rPr lang="en-US" altLang="zh-CN" sz="1800" b="1" kern="100" dirty="0">
                          <a:solidFill>
                            <a:srgbClr val="002060"/>
                          </a:solidFill>
                          <a:effectLst/>
                          <a:latin typeface="黑体" panose="02010609060101010101" pitchFamily="49" charset="-122"/>
                          <a:ea typeface="黑体" panose="02010609060101010101" pitchFamily="49" charset="-122"/>
                        </a:rPr>
                        <a:t>-</a:t>
                      </a:r>
                      <a:r>
                        <a:rPr lang="zh-CN" altLang="en-US" sz="1800" b="1" kern="100" dirty="0">
                          <a:solidFill>
                            <a:srgbClr val="002060"/>
                          </a:solidFill>
                          <a:effectLst/>
                          <a:latin typeface="黑体" panose="02010609060101010101" pitchFamily="49" charset="-122"/>
                          <a:ea typeface="黑体" panose="02010609060101010101" pitchFamily="49" charset="-122"/>
                        </a:rPr>
                        <a:t>它本身是个系统，评价过程中的各个环节都是紧密相连、相辅相成、不可分割的</a:t>
                      </a:r>
                      <a:endParaRPr lang="zh-CN" sz="1800" b="1" kern="100" dirty="0">
                        <a:solidFill>
                          <a:srgbClr val="002060"/>
                        </a:solidFill>
                        <a:effectLst/>
                        <a:latin typeface="黑体" panose="02010609060101010101" pitchFamily="49" charset="-122"/>
                        <a:ea typeface="黑体" panose="02010609060101010101" pitchFamily="49" charset="-122"/>
                      </a:endParaRPr>
                    </a:p>
                    <a:p>
                      <a:pPr marL="342900" lvl="0" indent="-342900" algn="l">
                        <a:lnSpc>
                          <a:spcPct val="150000"/>
                        </a:lnSpc>
                        <a:spcAft>
                          <a:spcPts val="0"/>
                        </a:spcAft>
                        <a:buFont typeface="+mj-lt"/>
                        <a:buAutoNum type="arabicParenBoth"/>
                      </a:pPr>
                      <a:r>
                        <a:rPr lang="zh-CN" sz="1800" b="1" kern="100" dirty="0">
                          <a:solidFill>
                            <a:srgbClr val="002060"/>
                          </a:solidFill>
                          <a:effectLst/>
                          <a:latin typeface="黑体" panose="02010609060101010101" pitchFamily="49" charset="-122"/>
                          <a:ea typeface="黑体" panose="02010609060101010101" pitchFamily="49" charset="-122"/>
                        </a:rPr>
                        <a:t>战略性原则</a:t>
                      </a:r>
                      <a:r>
                        <a:rPr lang="en-US" altLang="zh-CN" sz="1800" b="1" kern="100" dirty="0">
                          <a:solidFill>
                            <a:srgbClr val="002060"/>
                          </a:solidFill>
                          <a:effectLst/>
                          <a:latin typeface="黑体" panose="02010609060101010101" pitchFamily="49" charset="-122"/>
                          <a:ea typeface="黑体" panose="02010609060101010101" pitchFamily="49" charset="-122"/>
                        </a:rPr>
                        <a:t>-</a:t>
                      </a:r>
                      <a:r>
                        <a:rPr lang="zh-CN" altLang="en-US" sz="1800" b="1" kern="100" dirty="0">
                          <a:solidFill>
                            <a:srgbClr val="002060"/>
                          </a:solidFill>
                          <a:effectLst/>
                          <a:latin typeface="黑体" panose="02010609060101010101" pitchFamily="49" charset="-122"/>
                          <a:ea typeface="黑体" panose="02010609060101010101" pitchFamily="49" charset="-122"/>
                        </a:rPr>
                        <a:t>各个职位必须从企业战略目标及实际现状出发，选择评价因素</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(3) </a:t>
                      </a:r>
                      <a:r>
                        <a:rPr lang="zh-CN" sz="1800" b="1" kern="100" dirty="0">
                          <a:solidFill>
                            <a:srgbClr val="002060"/>
                          </a:solidFill>
                          <a:effectLst/>
                          <a:latin typeface="黑体" panose="02010609060101010101" pitchFamily="49" charset="-122"/>
                          <a:ea typeface="黑体" panose="02010609060101010101" pitchFamily="49" charset="-122"/>
                        </a:rPr>
                        <a:t>标准化原则</a:t>
                      </a:r>
                      <a:r>
                        <a:rPr lang="en-US" altLang="zh-CN" sz="1800" b="1" kern="100" dirty="0">
                          <a:solidFill>
                            <a:srgbClr val="002060"/>
                          </a:solidFill>
                          <a:effectLst/>
                          <a:latin typeface="黑体" panose="02010609060101010101" pitchFamily="49" charset="-122"/>
                          <a:ea typeface="黑体" panose="02010609060101010101" pitchFamily="49" charset="-122"/>
                        </a:rPr>
                        <a:t>-</a:t>
                      </a:r>
                      <a:r>
                        <a:rPr lang="zh-CN" altLang="en-US" sz="1800" b="1" kern="100" dirty="0">
                          <a:solidFill>
                            <a:srgbClr val="002060"/>
                          </a:solidFill>
                          <a:effectLst/>
                          <a:latin typeface="黑体" panose="02010609060101010101" pitchFamily="49" charset="-122"/>
                          <a:ea typeface="黑体" panose="02010609060101010101" pitchFamily="49" charset="-122"/>
                        </a:rPr>
                        <a:t>对同一企业内不同职位的评价体系、评价方法、评价程序作出统一规定</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(4) </a:t>
                      </a:r>
                      <a:r>
                        <a:rPr lang="zh-CN" sz="1800" b="1" kern="100" dirty="0">
                          <a:solidFill>
                            <a:srgbClr val="002060"/>
                          </a:solidFill>
                          <a:effectLst/>
                          <a:latin typeface="黑体" panose="02010609060101010101" pitchFamily="49" charset="-122"/>
                          <a:ea typeface="黑体" panose="02010609060101010101" pitchFamily="49" charset="-122"/>
                        </a:rPr>
                        <a:t>员工参与原则</a:t>
                      </a:r>
                      <a:r>
                        <a:rPr lang="en-US" altLang="zh-CN" sz="1800" b="1" kern="100" dirty="0">
                          <a:solidFill>
                            <a:srgbClr val="002060"/>
                          </a:solidFill>
                          <a:effectLst/>
                          <a:latin typeface="黑体" panose="02010609060101010101" pitchFamily="49" charset="-122"/>
                          <a:ea typeface="黑体" panose="02010609060101010101" pitchFamily="49" charset="-122"/>
                        </a:rPr>
                        <a:t>-</a:t>
                      </a:r>
                      <a:r>
                        <a:rPr lang="zh-CN" altLang="en-US" sz="1800" b="1" kern="100" dirty="0">
                          <a:solidFill>
                            <a:srgbClr val="002060"/>
                          </a:solidFill>
                          <a:effectLst/>
                          <a:latin typeface="黑体" panose="02010609060101010101" pitchFamily="49" charset="-122"/>
                          <a:ea typeface="黑体" panose="02010609060101010101" pitchFamily="49" charset="-122"/>
                        </a:rPr>
                        <a:t>使员工适当参与到职位评价当中来，可以提高透明度、公正性、合理性</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(5) </a:t>
                      </a:r>
                      <a:r>
                        <a:rPr lang="zh-CN" sz="1800" b="1" kern="100" dirty="0">
                          <a:solidFill>
                            <a:srgbClr val="002060"/>
                          </a:solidFill>
                          <a:effectLst/>
                          <a:latin typeface="黑体" panose="02010609060101010101" pitchFamily="49" charset="-122"/>
                          <a:ea typeface="黑体" panose="02010609060101010101" pitchFamily="49" charset="-122"/>
                        </a:rPr>
                        <a:t>结果公开原则</a:t>
                      </a:r>
                      <a:r>
                        <a:rPr lang="en-US" altLang="zh-CN" sz="1800" b="1" kern="100" dirty="0">
                          <a:solidFill>
                            <a:srgbClr val="002060"/>
                          </a:solidFill>
                          <a:effectLst/>
                          <a:latin typeface="黑体" panose="02010609060101010101" pitchFamily="49" charset="-122"/>
                          <a:ea typeface="黑体" panose="02010609060101010101" pitchFamily="49" charset="-122"/>
                        </a:rPr>
                        <a:t>-</a:t>
                      </a:r>
                      <a:r>
                        <a:rPr lang="zh-CN" altLang="en-US" sz="1800" b="1" kern="100" dirty="0">
                          <a:solidFill>
                            <a:srgbClr val="002060"/>
                          </a:solidFill>
                          <a:effectLst/>
                          <a:latin typeface="黑体" panose="02010609060101010101" pitchFamily="49" charset="-122"/>
                          <a:ea typeface="黑体" panose="02010609060101010101" pitchFamily="49" charset="-122"/>
                        </a:rPr>
                        <a:t>减少不公平性，提高满意度；有利于员工理解企业战略和价值取向</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(6) </a:t>
                      </a:r>
                      <a:r>
                        <a:rPr lang="zh-CN" sz="1800" b="1" kern="100" dirty="0">
                          <a:solidFill>
                            <a:srgbClr val="002060"/>
                          </a:solidFill>
                          <a:effectLst/>
                          <a:latin typeface="黑体" panose="02010609060101010101" pitchFamily="49" charset="-122"/>
                          <a:ea typeface="黑体" panose="02010609060101010101" pitchFamily="49" charset="-122"/>
                        </a:rPr>
                        <a:t>实用性原则</a:t>
                      </a:r>
                      <a:r>
                        <a:rPr lang="en-US" altLang="zh-CN" sz="1800" b="1" kern="100" dirty="0">
                          <a:solidFill>
                            <a:srgbClr val="002060"/>
                          </a:solidFill>
                          <a:effectLst/>
                          <a:latin typeface="黑体" panose="02010609060101010101" pitchFamily="49" charset="-122"/>
                          <a:ea typeface="黑体" panose="02010609060101010101" pitchFamily="49" charset="-122"/>
                        </a:rPr>
                        <a:t>-</a:t>
                      </a:r>
                      <a:r>
                        <a:rPr lang="zh-CN" altLang="en-US" sz="1800" b="1" kern="100" dirty="0">
                          <a:solidFill>
                            <a:srgbClr val="002060"/>
                          </a:solidFill>
                          <a:effectLst/>
                          <a:latin typeface="黑体" panose="02010609060101010101" pitchFamily="49" charset="-122"/>
                          <a:ea typeface="黑体" panose="02010609060101010101" pitchFamily="49" charset="-122"/>
                        </a:rPr>
                        <a:t>既要达到不同的效果，又要考虑企业实际接受能力以及进行职位评价的现实意义</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809365464"/>
                  </a:ext>
                </a:extLst>
              </a:tr>
            </a:tbl>
          </a:graphicData>
        </a:graphic>
      </p:graphicFrame>
    </p:spTree>
    <p:extLst>
      <p:ext uri="{BB962C8B-B14F-4D97-AF65-F5344CB8AC3E}">
        <p14:creationId xmlns:p14="http://schemas.microsoft.com/office/powerpoint/2010/main" val="29503705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D698B228-9919-4174-8DA3-70810CD63C24}"/>
              </a:ext>
            </a:extLst>
          </p:cNvPr>
          <p:cNvSpPr/>
          <p:nvPr/>
        </p:nvSpPr>
        <p:spPr>
          <a:xfrm>
            <a:off x="820586" y="532901"/>
            <a:ext cx="1930337"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6.</a:t>
            </a:r>
            <a:r>
              <a:rPr lang="zh-CN" altLang="zh-CN" b="1" u="sng" kern="100" dirty="0">
                <a:solidFill>
                  <a:srgbClr val="993300"/>
                </a:solidFill>
                <a:latin typeface="黑体" panose="02010609060101010101" pitchFamily="49" charset="-122"/>
                <a:ea typeface="黑体" panose="02010609060101010101" pitchFamily="49" charset="-122"/>
              </a:rPr>
              <a:t> </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职位评价流程</a:t>
            </a:r>
            <a:endParaRPr lang="zh-CN" altLang="en-US" dirty="0">
              <a:latin typeface="黑体" panose="02010609060101010101" pitchFamily="49" charset="-122"/>
              <a:ea typeface="黑体" panose="02010609060101010101" pitchFamily="49" charset="-122"/>
            </a:endParaRPr>
          </a:p>
        </p:txBody>
      </p:sp>
      <p:graphicFrame>
        <p:nvGraphicFramePr>
          <p:cNvPr id="7" name="表格 6">
            <a:extLst>
              <a:ext uri="{FF2B5EF4-FFF2-40B4-BE49-F238E27FC236}">
                <a16:creationId xmlns:a16="http://schemas.microsoft.com/office/drawing/2014/main" id="{BC13A0BD-83A9-48F5-B132-B3F4E8918CCB}"/>
              </a:ext>
            </a:extLst>
          </p:cNvPr>
          <p:cNvGraphicFramePr>
            <a:graphicFrameLocks noGrp="1"/>
          </p:cNvGraphicFramePr>
          <p:nvPr>
            <p:extLst>
              <p:ext uri="{D42A27DB-BD31-4B8C-83A1-F6EECF244321}">
                <p14:modId xmlns:p14="http://schemas.microsoft.com/office/powerpoint/2010/main" val="3798953493"/>
              </p:ext>
            </p:extLst>
          </p:nvPr>
        </p:nvGraphicFramePr>
        <p:xfrm>
          <a:off x="852729" y="942453"/>
          <a:ext cx="10372042" cy="4333305"/>
        </p:xfrm>
        <a:graphic>
          <a:graphicData uri="http://schemas.openxmlformats.org/drawingml/2006/table">
            <a:tbl>
              <a:tblPr>
                <a:tableStyleId>{5C22544A-7EE6-4342-B048-85BDC9FD1C3A}</a:tableStyleId>
              </a:tblPr>
              <a:tblGrid>
                <a:gridCol w="2458642">
                  <a:extLst>
                    <a:ext uri="{9D8B030D-6E8A-4147-A177-3AD203B41FA5}">
                      <a16:colId xmlns:a16="http://schemas.microsoft.com/office/drawing/2014/main" val="1825095471"/>
                    </a:ext>
                  </a:extLst>
                </a:gridCol>
                <a:gridCol w="7913400">
                  <a:extLst>
                    <a:ext uri="{9D8B030D-6E8A-4147-A177-3AD203B41FA5}">
                      <a16:colId xmlns:a16="http://schemas.microsoft.com/office/drawing/2014/main" val="3142015428"/>
                    </a:ext>
                  </a:extLst>
                </a:gridCol>
              </a:tblGrid>
              <a:tr h="0">
                <a:tc>
                  <a:txBody>
                    <a:bodyPr/>
                    <a:lstStyle/>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准备阶段</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 </a:t>
                      </a:r>
                      <a:r>
                        <a:rPr lang="zh-CN" sz="1800" b="1" kern="100" dirty="0">
                          <a:solidFill>
                            <a:srgbClr val="002060"/>
                          </a:solidFill>
                          <a:effectLst/>
                          <a:latin typeface="黑体" panose="02010609060101010101" pitchFamily="49" charset="-122"/>
                          <a:ea typeface="黑体" panose="02010609060101010101" pitchFamily="49" charset="-122"/>
                        </a:rPr>
                        <a:t>明确职位评价的目的</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 </a:t>
                      </a:r>
                      <a:r>
                        <a:rPr lang="zh-CN" sz="1800" b="1" kern="100" dirty="0">
                          <a:solidFill>
                            <a:srgbClr val="002060"/>
                          </a:solidFill>
                          <a:effectLst/>
                          <a:latin typeface="黑体" panose="02010609060101010101" pitchFamily="49" charset="-122"/>
                          <a:ea typeface="黑体" panose="02010609060101010101" pitchFamily="49" charset="-122"/>
                        </a:rPr>
                        <a:t>了解企业现状</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(3) </a:t>
                      </a:r>
                      <a:r>
                        <a:rPr lang="zh-CN" sz="1800" b="1" u="sng" kern="100" dirty="0">
                          <a:solidFill>
                            <a:srgbClr val="002060"/>
                          </a:solidFill>
                          <a:effectLst/>
                          <a:latin typeface="黑体" panose="02010609060101010101" pitchFamily="49" charset="-122"/>
                          <a:ea typeface="黑体" panose="02010609060101010101" pitchFamily="49" charset="-122"/>
                        </a:rPr>
                        <a:t>确定职位说明书</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(4) </a:t>
                      </a:r>
                      <a:r>
                        <a:rPr lang="zh-CN" sz="1800" b="1" kern="100" dirty="0">
                          <a:solidFill>
                            <a:srgbClr val="002060"/>
                          </a:solidFill>
                          <a:effectLst/>
                          <a:latin typeface="黑体" panose="02010609060101010101" pitchFamily="49" charset="-122"/>
                          <a:ea typeface="黑体" panose="02010609060101010101" pitchFamily="49" charset="-122"/>
                        </a:rPr>
                        <a:t>建立职位评价委员会</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(5) </a:t>
                      </a:r>
                      <a:r>
                        <a:rPr lang="zh-CN" sz="1800" b="1" kern="100" dirty="0">
                          <a:solidFill>
                            <a:srgbClr val="002060"/>
                          </a:solidFill>
                          <a:effectLst/>
                          <a:latin typeface="黑体" panose="02010609060101010101" pitchFamily="49" charset="-122"/>
                          <a:ea typeface="黑体" panose="02010609060101010101" pitchFamily="49" charset="-122"/>
                        </a:rPr>
                        <a:t>选择标杆职位</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(6) </a:t>
                      </a:r>
                      <a:r>
                        <a:rPr lang="zh-CN" sz="1800" b="1" kern="100" dirty="0">
                          <a:solidFill>
                            <a:srgbClr val="002060"/>
                          </a:solidFill>
                          <a:effectLst/>
                          <a:latin typeface="黑体" panose="02010609060101010101" pitchFamily="49" charset="-122"/>
                          <a:ea typeface="黑体" panose="02010609060101010101" pitchFamily="49" charset="-122"/>
                        </a:rPr>
                        <a:t>建立职位评价体系</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6736355"/>
                  </a:ext>
                </a:extLst>
              </a:tr>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 2. </a:t>
                      </a:r>
                      <a:r>
                        <a:rPr lang="zh-CN" sz="1800" b="1" kern="100">
                          <a:solidFill>
                            <a:srgbClr val="002060"/>
                          </a:solidFill>
                          <a:effectLst/>
                          <a:latin typeface="黑体" panose="02010609060101010101" pitchFamily="49" charset="-122"/>
                          <a:ea typeface="黑体" panose="02010609060101010101" pitchFamily="49" charset="-122"/>
                        </a:rPr>
                        <a:t>实施阶段</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marL="342900" lvl="0" indent="-342900" algn="l">
                        <a:lnSpc>
                          <a:spcPct val="150000"/>
                        </a:lnSpc>
                        <a:spcAft>
                          <a:spcPts val="0"/>
                        </a:spcAft>
                        <a:buFont typeface="+mj-lt"/>
                        <a:buAutoNum type="arabicParenBoth"/>
                      </a:pPr>
                      <a:r>
                        <a:rPr lang="zh-CN" sz="1800" b="1" kern="100">
                          <a:solidFill>
                            <a:srgbClr val="002060"/>
                          </a:solidFill>
                          <a:effectLst/>
                          <a:latin typeface="黑体" panose="02010609060101010101" pitchFamily="49" charset="-122"/>
                          <a:ea typeface="黑体" panose="02010609060101010101" pitchFamily="49" charset="-122"/>
                        </a:rPr>
                        <a:t>对职位评价者进行培训</a:t>
                      </a:r>
                    </a:p>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(2) </a:t>
                      </a:r>
                      <a:r>
                        <a:rPr lang="zh-CN" sz="1800" b="1" kern="100">
                          <a:solidFill>
                            <a:srgbClr val="002060"/>
                          </a:solidFill>
                          <a:effectLst/>
                          <a:latin typeface="黑体" panose="02010609060101010101" pitchFamily="49" charset="-122"/>
                          <a:ea typeface="黑体" panose="02010609060101010101" pitchFamily="49" charset="-122"/>
                        </a:rPr>
                        <a:t>职位的初评和正式评价</a:t>
                      </a:r>
                    </a:p>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(3) </a:t>
                      </a:r>
                      <a:r>
                        <a:rPr lang="zh-CN" sz="1800" b="1" kern="100">
                          <a:solidFill>
                            <a:srgbClr val="002060"/>
                          </a:solidFill>
                          <a:effectLst/>
                          <a:latin typeface="黑体" panose="02010609060101010101" pitchFamily="49" charset="-122"/>
                          <a:ea typeface="黑体" panose="02010609060101010101" pitchFamily="49" charset="-122"/>
                        </a:rPr>
                        <a:t>与员工进行沟通并建立申诉机制和程序</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04353503"/>
                  </a:ext>
                </a:extLst>
              </a:tr>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3. </a:t>
                      </a:r>
                      <a:r>
                        <a:rPr lang="zh-CN" sz="1800" b="1" kern="100">
                          <a:solidFill>
                            <a:srgbClr val="002060"/>
                          </a:solidFill>
                          <a:effectLst/>
                          <a:latin typeface="黑体" panose="02010609060101010101" pitchFamily="49" charset="-122"/>
                          <a:ea typeface="黑体" panose="02010609060101010101" pitchFamily="49" charset="-122"/>
                        </a:rPr>
                        <a:t>完善与维护阶段</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 </a:t>
                      </a:r>
                      <a:r>
                        <a:rPr lang="zh-CN" sz="1800" b="1" kern="100" dirty="0">
                          <a:solidFill>
                            <a:srgbClr val="002060"/>
                          </a:solidFill>
                          <a:effectLst/>
                          <a:latin typeface="黑体" panose="02010609060101010101" pitchFamily="49" charset="-122"/>
                          <a:ea typeface="黑体" panose="02010609060101010101" pitchFamily="49" charset="-122"/>
                        </a:rPr>
                        <a:t>日常维护</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 </a:t>
                      </a:r>
                      <a:r>
                        <a:rPr lang="zh-CN" sz="1800" b="1" kern="100" dirty="0">
                          <a:solidFill>
                            <a:srgbClr val="002060"/>
                          </a:solidFill>
                          <a:effectLst/>
                          <a:latin typeface="黑体" panose="02010609060101010101" pitchFamily="49" charset="-122"/>
                          <a:ea typeface="黑体" panose="02010609060101010101" pitchFamily="49" charset="-122"/>
                        </a:rPr>
                        <a:t>定期维护</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157113837"/>
                  </a:ext>
                </a:extLst>
              </a:tr>
            </a:tbl>
          </a:graphicData>
        </a:graphic>
      </p:graphicFrame>
    </p:spTree>
    <p:extLst>
      <p:ext uri="{BB962C8B-B14F-4D97-AF65-F5344CB8AC3E}">
        <p14:creationId xmlns:p14="http://schemas.microsoft.com/office/powerpoint/2010/main" val="18365141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1A764AF8-01D8-43D7-B9E6-4C33DED2C6A8}"/>
              </a:ext>
            </a:extLst>
          </p:cNvPr>
          <p:cNvSpPr/>
          <p:nvPr/>
        </p:nvSpPr>
        <p:spPr>
          <a:xfrm>
            <a:off x="958698" y="573121"/>
            <a:ext cx="5299849"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7.</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职位评价的排序法</a:t>
            </a:r>
            <a:r>
              <a:rPr lang="zh-CN" altLang="en-US"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（定性法：排序法、分类法）</a:t>
            </a:r>
            <a:endParaRPr lang="zh-CN" altLang="en-US" dirty="0">
              <a:latin typeface="黑体" panose="02010609060101010101" pitchFamily="49" charset="-122"/>
              <a:ea typeface="黑体" panose="02010609060101010101" pitchFamily="49" charset="-122"/>
            </a:endParaRPr>
          </a:p>
        </p:txBody>
      </p:sp>
      <p:graphicFrame>
        <p:nvGraphicFramePr>
          <p:cNvPr id="7" name="表格 6">
            <a:extLst>
              <a:ext uri="{FF2B5EF4-FFF2-40B4-BE49-F238E27FC236}">
                <a16:creationId xmlns:a16="http://schemas.microsoft.com/office/drawing/2014/main" id="{94BA3550-D436-46F7-B024-42A24BC9CB91}"/>
              </a:ext>
            </a:extLst>
          </p:cNvPr>
          <p:cNvGraphicFramePr>
            <a:graphicFrameLocks noGrp="1"/>
          </p:cNvGraphicFramePr>
          <p:nvPr>
            <p:extLst>
              <p:ext uri="{D42A27DB-BD31-4B8C-83A1-F6EECF244321}">
                <p14:modId xmlns:p14="http://schemas.microsoft.com/office/powerpoint/2010/main" val="3038845285"/>
              </p:ext>
            </p:extLst>
          </p:nvPr>
        </p:nvGraphicFramePr>
        <p:xfrm>
          <a:off x="992913" y="991699"/>
          <a:ext cx="10429185" cy="4204655"/>
        </p:xfrm>
        <a:graphic>
          <a:graphicData uri="http://schemas.openxmlformats.org/drawingml/2006/table">
            <a:tbl>
              <a:tblPr>
                <a:tableStyleId>{5C22544A-7EE6-4342-B048-85BDC9FD1C3A}</a:tableStyleId>
              </a:tblPr>
              <a:tblGrid>
                <a:gridCol w="1075716">
                  <a:extLst>
                    <a:ext uri="{9D8B030D-6E8A-4147-A177-3AD203B41FA5}">
                      <a16:colId xmlns:a16="http://schemas.microsoft.com/office/drawing/2014/main" val="1596319281"/>
                    </a:ext>
                  </a:extLst>
                </a:gridCol>
                <a:gridCol w="9353469">
                  <a:extLst>
                    <a:ext uri="{9D8B030D-6E8A-4147-A177-3AD203B41FA5}">
                      <a16:colId xmlns:a16="http://schemas.microsoft.com/office/drawing/2014/main" val="28652205"/>
                    </a:ext>
                  </a:extLst>
                </a:gridCol>
              </a:tblGrid>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概念</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排序法也称简单排序法、序列法或部门重要次序法，是职位评价中</a:t>
                      </a:r>
                      <a:r>
                        <a:rPr lang="zh-CN" sz="1800" b="1" u="sng" kern="100" dirty="0">
                          <a:solidFill>
                            <a:srgbClr val="002060"/>
                          </a:solidFill>
                          <a:effectLst/>
                          <a:latin typeface="黑体" panose="02010609060101010101" pitchFamily="49" charset="-122"/>
                          <a:ea typeface="黑体" panose="02010609060101010101" pitchFamily="49" charset="-122"/>
                        </a:rPr>
                        <a:t>使用较早</a:t>
                      </a:r>
                      <a:r>
                        <a:rPr lang="zh-CN" sz="1800" b="1" kern="100" dirty="0">
                          <a:solidFill>
                            <a:srgbClr val="002060"/>
                          </a:solidFill>
                          <a:effectLst/>
                          <a:latin typeface="黑体" panose="02010609060101010101" pitchFamily="49" charset="-122"/>
                          <a:ea typeface="黑体" panose="02010609060101010101" pitchFamily="49" charset="-122"/>
                        </a:rPr>
                        <a:t>的一种较</a:t>
                      </a:r>
                      <a:r>
                        <a:rPr lang="zh-CN" sz="1800" b="1" u="sng" kern="100" dirty="0">
                          <a:solidFill>
                            <a:srgbClr val="002060"/>
                          </a:solidFill>
                          <a:effectLst/>
                          <a:latin typeface="黑体" panose="02010609060101010101" pitchFamily="49" charset="-122"/>
                          <a:ea typeface="黑体" panose="02010609060101010101" pitchFamily="49" charset="-122"/>
                        </a:rPr>
                        <a:t>为简单、最易于理解</a:t>
                      </a:r>
                      <a:r>
                        <a:rPr lang="zh-CN" sz="1800" b="1" kern="100" dirty="0">
                          <a:solidFill>
                            <a:srgbClr val="002060"/>
                          </a:solidFill>
                          <a:effectLst/>
                          <a:latin typeface="黑体" panose="02010609060101010101" pitchFamily="49" charset="-122"/>
                          <a:ea typeface="黑体" panose="02010609060101010101" pitchFamily="49" charset="-122"/>
                        </a:rPr>
                        <a:t>的评价方法。</a:t>
                      </a:r>
                      <a:r>
                        <a:rPr lang="zh-CN" sz="1800" b="1" u="sng" kern="100" dirty="0">
                          <a:solidFill>
                            <a:srgbClr val="002060"/>
                          </a:solidFill>
                          <a:effectLst/>
                          <a:latin typeface="黑体" panose="02010609060101010101" pitchFamily="49" charset="-122"/>
                          <a:ea typeface="黑体" panose="02010609060101010101" pitchFamily="49" charset="-122"/>
                        </a:rPr>
                        <a:t>通常以职位说明书和企业规划为基础</a:t>
                      </a:r>
                      <a:r>
                        <a:rPr lang="zh-CN" sz="1800" b="1" kern="100" dirty="0">
                          <a:solidFill>
                            <a:srgbClr val="002060"/>
                          </a:solidFill>
                          <a:effectLst/>
                          <a:latin typeface="黑体" panose="02010609060101010101" pitchFamily="49" charset="-122"/>
                          <a:ea typeface="黑体" panose="02010609060101010101" pitchFamily="49" charset="-122"/>
                        </a:rPr>
                        <a:t>，比较每两个职位之间的级别关系，并根据职位相对价值的大小来确定职位等级的一种职位评价方法。</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9572374"/>
                  </a:ext>
                </a:extLst>
              </a:tr>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三类</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marL="342900" lvl="0" indent="-342900" algn="l">
                        <a:lnSpc>
                          <a:spcPct val="150000"/>
                        </a:lnSpc>
                        <a:spcAft>
                          <a:spcPts val="0"/>
                        </a:spcAft>
                        <a:buFont typeface="+mj-lt"/>
                        <a:buAutoNum type="arabicPeriod"/>
                      </a:pPr>
                      <a:r>
                        <a:rPr lang="zh-CN" sz="1800" b="1" kern="100" dirty="0">
                          <a:solidFill>
                            <a:srgbClr val="002060"/>
                          </a:solidFill>
                          <a:effectLst/>
                          <a:latin typeface="黑体" panose="02010609060101010101" pitchFamily="49" charset="-122"/>
                          <a:ea typeface="黑体" panose="02010609060101010101" pitchFamily="49" charset="-122"/>
                        </a:rPr>
                        <a:t>直接排序法</a:t>
                      </a:r>
                      <a:r>
                        <a:rPr lang="zh-CN" altLang="en-US" sz="1800" b="1" kern="100" dirty="0">
                          <a:solidFill>
                            <a:srgbClr val="002060"/>
                          </a:solidFill>
                          <a:effectLst/>
                          <a:latin typeface="黑体" panose="02010609060101010101" pitchFamily="49" charset="-122"/>
                          <a:ea typeface="黑体" panose="02010609060101010101" pitchFamily="49" charset="-122"/>
                        </a:rPr>
                        <a:t>：根据职位的价值大小，按照一定顺序对职位进行排序</a:t>
                      </a:r>
                      <a:endParaRPr lang="zh-CN" sz="1800" b="1" kern="100" dirty="0">
                        <a:solidFill>
                          <a:srgbClr val="002060"/>
                        </a:solidFill>
                        <a:effectLst/>
                        <a:latin typeface="黑体" panose="02010609060101010101" pitchFamily="49" charset="-122"/>
                        <a:ea typeface="黑体" panose="02010609060101010101" pitchFamily="49" charset="-122"/>
                      </a:endParaRPr>
                    </a:p>
                    <a:p>
                      <a:pPr marL="342900" lvl="0" indent="-342900" algn="l">
                        <a:lnSpc>
                          <a:spcPct val="150000"/>
                        </a:lnSpc>
                        <a:spcAft>
                          <a:spcPts val="0"/>
                        </a:spcAft>
                        <a:buFont typeface="+mj-lt"/>
                        <a:buAutoNum type="arabicPeriod"/>
                      </a:pPr>
                      <a:r>
                        <a:rPr lang="zh-CN" sz="1800" b="1" kern="100" dirty="0">
                          <a:solidFill>
                            <a:srgbClr val="002060"/>
                          </a:solidFill>
                          <a:effectLst/>
                          <a:latin typeface="黑体" panose="02010609060101010101" pitchFamily="49" charset="-122"/>
                          <a:ea typeface="黑体" panose="02010609060101010101" pitchFamily="49" charset="-122"/>
                        </a:rPr>
                        <a:t>交替排序法</a:t>
                      </a:r>
                      <a:r>
                        <a:rPr lang="zh-CN" altLang="en-US" sz="1800" b="1" kern="100" dirty="0">
                          <a:solidFill>
                            <a:srgbClr val="002060"/>
                          </a:solidFill>
                          <a:effectLst/>
                          <a:latin typeface="黑体" panose="02010609060101010101" pitchFamily="49" charset="-122"/>
                          <a:ea typeface="黑体" panose="02010609060101010101" pitchFamily="49" charset="-122"/>
                        </a:rPr>
                        <a:t>：职位价值最高、最低循环排列到所有职位都被排列起来为止</a:t>
                      </a:r>
                      <a:endParaRPr lang="zh-CN" sz="1800" b="1" kern="100" dirty="0">
                        <a:solidFill>
                          <a:srgbClr val="002060"/>
                        </a:solidFill>
                        <a:effectLst/>
                        <a:latin typeface="黑体" panose="02010609060101010101" pitchFamily="49" charset="-122"/>
                        <a:ea typeface="黑体" panose="02010609060101010101" pitchFamily="49" charset="-122"/>
                      </a:endParaRPr>
                    </a:p>
                    <a:p>
                      <a:pPr marL="342900" lvl="0" indent="-342900" algn="l">
                        <a:lnSpc>
                          <a:spcPct val="150000"/>
                        </a:lnSpc>
                        <a:spcAft>
                          <a:spcPts val="0"/>
                        </a:spcAft>
                        <a:buFont typeface="+mj-lt"/>
                        <a:buAutoNum type="arabicPeriod"/>
                      </a:pPr>
                      <a:r>
                        <a:rPr lang="zh-CN" sz="1800" b="1" kern="100" dirty="0">
                          <a:solidFill>
                            <a:srgbClr val="002060"/>
                          </a:solidFill>
                          <a:effectLst/>
                          <a:latin typeface="黑体" panose="02010609060101010101" pitchFamily="49" charset="-122"/>
                          <a:ea typeface="黑体" panose="02010609060101010101" pitchFamily="49" charset="-122"/>
                        </a:rPr>
                        <a:t>配对比较法</a:t>
                      </a:r>
                      <a:r>
                        <a:rPr lang="zh-CN" altLang="en-US" sz="1800" b="1" kern="100" dirty="0">
                          <a:solidFill>
                            <a:srgbClr val="002060"/>
                          </a:solidFill>
                          <a:effectLst/>
                          <a:latin typeface="黑体" panose="02010609060101010101" pitchFamily="49" charset="-122"/>
                          <a:ea typeface="黑体" panose="02010609060101010101" pitchFamily="49" charset="-122"/>
                        </a:rPr>
                        <a:t>：将每一个需要评价的职位分别与其他所有职位进行比较，高于说比较的职位得</a:t>
                      </a:r>
                      <a:r>
                        <a:rPr lang="en-US" altLang="zh-CN" sz="1800" b="1" kern="100" dirty="0">
                          <a:solidFill>
                            <a:srgbClr val="002060"/>
                          </a:solidFill>
                          <a:effectLst/>
                          <a:latin typeface="黑体" panose="02010609060101010101" pitchFamily="49" charset="-122"/>
                          <a:ea typeface="黑体" panose="02010609060101010101" pitchFamily="49" charset="-122"/>
                        </a:rPr>
                        <a:t>1</a:t>
                      </a:r>
                      <a:r>
                        <a:rPr lang="zh-CN" altLang="en-US" sz="1800" b="1" kern="100" dirty="0">
                          <a:solidFill>
                            <a:srgbClr val="002060"/>
                          </a:solidFill>
                          <a:effectLst/>
                          <a:latin typeface="黑体" panose="02010609060101010101" pitchFamily="49" charset="-122"/>
                          <a:ea typeface="黑体" panose="02010609060101010101" pitchFamily="49" charset="-122"/>
                        </a:rPr>
                        <a:t>分，低于减</a:t>
                      </a:r>
                      <a:r>
                        <a:rPr lang="en-US" altLang="zh-CN" sz="1800" b="1" kern="100" dirty="0">
                          <a:solidFill>
                            <a:srgbClr val="002060"/>
                          </a:solidFill>
                          <a:effectLst/>
                          <a:latin typeface="黑体" panose="02010609060101010101" pitchFamily="49" charset="-122"/>
                          <a:ea typeface="黑体" panose="02010609060101010101" pitchFamily="49" charset="-122"/>
                        </a:rPr>
                        <a:t>1</a:t>
                      </a:r>
                      <a:r>
                        <a:rPr lang="zh-CN" altLang="en-US" sz="1800" b="1" kern="100" dirty="0">
                          <a:solidFill>
                            <a:srgbClr val="002060"/>
                          </a:solidFill>
                          <a:effectLst/>
                          <a:latin typeface="黑体" panose="02010609060101010101" pitchFamily="49" charset="-122"/>
                          <a:ea typeface="黑体" panose="02010609060101010101" pitchFamily="49" charset="-122"/>
                        </a:rPr>
                        <a:t>分，相同不得分，然后根据职位得分来排列职位的等级顺序。</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106471593"/>
                  </a:ext>
                </a:extLst>
              </a:tr>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优点</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简单易行，成本较低，而且易于与员工沟通。</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786109874"/>
                  </a:ext>
                </a:extLst>
              </a:tr>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缺点</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由于没有详细具体的评价标准，因此主观成分很大。同时排序法只能确定职位的序列，不能确定所排序的职位之间的相对价值。</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85206719"/>
                  </a:ext>
                </a:extLst>
              </a:tr>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适用</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规模较小、结构简单、职位类型较少，而且员工対本企业各项职位都较为熟悉的企业。</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912188225"/>
                  </a:ext>
                </a:extLst>
              </a:tr>
            </a:tbl>
          </a:graphicData>
        </a:graphic>
      </p:graphicFrame>
    </p:spTree>
    <p:extLst>
      <p:ext uri="{BB962C8B-B14F-4D97-AF65-F5344CB8AC3E}">
        <p14:creationId xmlns:p14="http://schemas.microsoft.com/office/powerpoint/2010/main" val="9103136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4763F37F-275C-4FA6-A2A5-4A965EA909D3}"/>
              </a:ext>
            </a:extLst>
          </p:cNvPr>
          <p:cNvSpPr/>
          <p:nvPr/>
        </p:nvSpPr>
        <p:spPr>
          <a:xfrm>
            <a:off x="889628" y="552519"/>
            <a:ext cx="4966424"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8.</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职位评价的分类法</a:t>
            </a:r>
            <a:r>
              <a:rPr lang="zh-CN" altLang="en-US" sz="1600"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（定性法：排序法、分类法）</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41B4ABAB-87D5-4D14-AA7F-CFA230D58EB7}"/>
              </a:ext>
            </a:extLst>
          </p:cNvPr>
          <p:cNvGraphicFramePr>
            <a:graphicFrameLocks noGrp="1"/>
          </p:cNvGraphicFramePr>
          <p:nvPr>
            <p:extLst>
              <p:ext uri="{D42A27DB-BD31-4B8C-83A1-F6EECF244321}">
                <p14:modId xmlns:p14="http://schemas.microsoft.com/office/powerpoint/2010/main" val="3871497873"/>
              </p:ext>
            </p:extLst>
          </p:nvPr>
        </p:nvGraphicFramePr>
        <p:xfrm>
          <a:off x="958698" y="1048454"/>
          <a:ext cx="10412716" cy="3034540"/>
        </p:xfrm>
        <a:graphic>
          <a:graphicData uri="http://schemas.openxmlformats.org/drawingml/2006/table">
            <a:tbl>
              <a:tblPr>
                <a:tableStyleId>{5C22544A-7EE6-4342-B048-85BDC9FD1C3A}</a:tableStyleId>
              </a:tblPr>
              <a:tblGrid>
                <a:gridCol w="772448">
                  <a:extLst>
                    <a:ext uri="{9D8B030D-6E8A-4147-A177-3AD203B41FA5}">
                      <a16:colId xmlns:a16="http://schemas.microsoft.com/office/drawing/2014/main" val="3863505360"/>
                    </a:ext>
                  </a:extLst>
                </a:gridCol>
                <a:gridCol w="9640268">
                  <a:extLst>
                    <a:ext uri="{9D8B030D-6E8A-4147-A177-3AD203B41FA5}">
                      <a16:colId xmlns:a16="http://schemas.microsoft.com/office/drawing/2014/main" val="3563813435"/>
                    </a:ext>
                  </a:extLst>
                </a:gridCol>
              </a:tblGrid>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概念</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分类法也称为分级法或等级描述法，这种方法需要</a:t>
                      </a:r>
                      <a:r>
                        <a:rPr lang="zh-CN" sz="1800" b="1" u="sng" kern="100" dirty="0">
                          <a:solidFill>
                            <a:srgbClr val="002060"/>
                          </a:solidFill>
                          <a:effectLst/>
                          <a:latin typeface="黑体" panose="02010609060101010101" pitchFamily="49" charset="-122"/>
                          <a:ea typeface="黑体" panose="02010609060101010101" pitchFamily="49" charset="-122"/>
                        </a:rPr>
                        <a:t>预先制定一套供参考的等级标准（即所谓的标尺</a:t>
                      </a:r>
                      <a:r>
                        <a:rPr lang="en-US" sz="1800" b="1" u="sng"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，再将各待定级别的职位与之对照（即所谓的套级），从而确定该职位的相应级别。</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rPr>
                        <a:t>标准制定分为：横向和纵向</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rPr>
                        <a:t>横向</a:t>
                      </a:r>
                      <a:r>
                        <a:rPr lang="en-US" altLang="zh-CN" sz="1800" b="1" kern="100" dirty="0">
                          <a:solidFill>
                            <a:srgbClr val="002060"/>
                          </a:solidFill>
                          <a:effectLst/>
                          <a:latin typeface="黑体" panose="02010609060101010101" pitchFamily="49" charset="-122"/>
                          <a:ea typeface="黑体" panose="02010609060101010101" pitchFamily="49" charset="-122"/>
                        </a:rPr>
                        <a:t>-</a:t>
                      </a:r>
                      <a:r>
                        <a:rPr lang="zh-CN" altLang="en-US" sz="1800" b="1" kern="100" dirty="0">
                          <a:solidFill>
                            <a:srgbClr val="002060"/>
                          </a:solidFill>
                          <a:effectLst/>
                          <a:latin typeface="黑体" panose="02010609060101010101" pitchFamily="49" charset="-122"/>
                          <a:ea typeface="黑体" panose="02010609060101010101" pitchFamily="49" charset="-122"/>
                        </a:rPr>
                        <a:t>按照职位性质和特点，划分为大中小类</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rPr>
                        <a:t>纵向</a:t>
                      </a:r>
                      <a:r>
                        <a:rPr lang="en-US" altLang="zh-CN" sz="1800" b="1" kern="100" dirty="0">
                          <a:solidFill>
                            <a:srgbClr val="002060"/>
                          </a:solidFill>
                          <a:effectLst/>
                          <a:latin typeface="黑体" panose="02010609060101010101" pitchFamily="49" charset="-122"/>
                          <a:ea typeface="黑体" panose="02010609060101010101" pitchFamily="49" charset="-122"/>
                        </a:rPr>
                        <a:t>-</a:t>
                      </a:r>
                      <a:r>
                        <a:rPr lang="zh-CN" altLang="en-US" sz="1800" b="1" kern="100" dirty="0">
                          <a:solidFill>
                            <a:srgbClr val="002060"/>
                          </a:solidFill>
                          <a:effectLst/>
                          <a:latin typeface="黑体" panose="02010609060101010101" pitchFamily="49" charset="-122"/>
                          <a:ea typeface="黑体" panose="02010609060101010101" pitchFamily="49" charset="-122"/>
                        </a:rPr>
                        <a:t>按照职位责任大小、技能要求、劳动强度、劳动环境等要素指标对职位进行分等</a:t>
                      </a:r>
                      <a:endParaRPr lang="en-US" altLang="zh-CN" sz="1800" b="1" kern="100" dirty="0">
                        <a:solidFill>
                          <a:srgbClr val="002060"/>
                        </a:solidFill>
                        <a:effectLst/>
                        <a:latin typeface="黑体" panose="02010609060101010101" pitchFamily="49" charset="-122"/>
                        <a:ea typeface="黑体" panose="02010609060101010101" pitchFamily="49" charset="-122"/>
                      </a:endParaRPr>
                    </a:p>
                  </a:txBody>
                  <a:tcPr marL="68580" marR="68580" marT="0" marB="0"/>
                </a:tc>
                <a:extLst>
                  <a:ext uri="{0D108BD9-81ED-4DB2-BD59-A6C34878D82A}">
                    <a16:rowId xmlns:a16="http://schemas.microsoft.com/office/drawing/2014/main" val="1018186849"/>
                  </a:ext>
                </a:extLst>
              </a:tr>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优点</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简单、容易解释。等级结构能真实地反映有关企业的结构。</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64021998"/>
                  </a:ext>
                </a:extLst>
              </a:tr>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缺点</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等级定义比较困难</a:t>
                      </a:r>
                      <a:r>
                        <a:rPr lang="en-US" sz="1800" b="1" kern="100">
                          <a:solidFill>
                            <a:srgbClr val="002060"/>
                          </a:solidFill>
                          <a:effectLst/>
                          <a:latin typeface="黑体" panose="02010609060101010101" pitchFamily="49" charset="-122"/>
                          <a:ea typeface="黑体" panose="02010609060101010101" pitchFamily="49" charset="-122"/>
                        </a:rPr>
                        <a:t>,</a:t>
                      </a:r>
                      <a:r>
                        <a:rPr lang="zh-CN" sz="1800" b="1" kern="100">
                          <a:solidFill>
                            <a:srgbClr val="002060"/>
                          </a:solidFill>
                          <a:effectLst/>
                          <a:latin typeface="黑体" panose="02010609060101010101" pitchFamily="49" charset="-122"/>
                          <a:ea typeface="黑体" panose="02010609060101010101" pitchFamily="49" charset="-122"/>
                        </a:rPr>
                        <a:t>存在较大的主观因素。</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805468974"/>
                  </a:ext>
                </a:extLst>
              </a:tr>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适用</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职位类别较为简单的小型企业。</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393594809"/>
                  </a:ext>
                </a:extLst>
              </a:tr>
            </a:tbl>
          </a:graphicData>
        </a:graphic>
      </p:graphicFrame>
    </p:spTree>
    <p:extLst>
      <p:ext uri="{BB962C8B-B14F-4D97-AF65-F5344CB8AC3E}">
        <p14:creationId xmlns:p14="http://schemas.microsoft.com/office/powerpoint/2010/main" val="29426227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D1BE9F2C-CB07-4DA4-A796-266B81718B34}"/>
              </a:ext>
            </a:extLst>
          </p:cNvPr>
          <p:cNvSpPr/>
          <p:nvPr/>
        </p:nvSpPr>
        <p:spPr>
          <a:xfrm>
            <a:off x="820586" y="487359"/>
            <a:ext cx="6926896"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9.</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职位评价的要素计点法</a:t>
            </a:r>
            <a:r>
              <a:rPr lang="zh-CN" altLang="en-US"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（定量方法：因素比较法和要素记点法）</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789D93BA-56AD-47C5-9A2D-D99696869BCF}"/>
              </a:ext>
            </a:extLst>
          </p:cNvPr>
          <p:cNvGraphicFramePr>
            <a:graphicFrameLocks noGrp="1"/>
          </p:cNvGraphicFramePr>
          <p:nvPr>
            <p:extLst>
              <p:ext uri="{D42A27DB-BD31-4B8C-83A1-F6EECF244321}">
                <p14:modId xmlns:p14="http://schemas.microsoft.com/office/powerpoint/2010/main" val="991911227"/>
              </p:ext>
            </p:extLst>
          </p:nvPr>
        </p:nvGraphicFramePr>
        <p:xfrm>
          <a:off x="911938" y="983294"/>
          <a:ext cx="10602399" cy="3793175"/>
        </p:xfrm>
        <a:graphic>
          <a:graphicData uri="http://schemas.openxmlformats.org/drawingml/2006/table">
            <a:tbl>
              <a:tblPr>
                <a:tableStyleId>{5C22544A-7EE6-4342-B048-85BDC9FD1C3A}</a:tableStyleId>
              </a:tblPr>
              <a:tblGrid>
                <a:gridCol w="723558">
                  <a:extLst>
                    <a:ext uri="{9D8B030D-6E8A-4147-A177-3AD203B41FA5}">
                      <a16:colId xmlns:a16="http://schemas.microsoft.com/office/drawing/2014/main" val="4066144729"/>
                    </a:ext>
                  </a:extLst>
                </a:gridCol>
                <a:gridCol w="9878841">
                  <a:extLst>
                    <a:ext uri="{9D8B030D-6E8A-4147-A177-3AD203B41FA5}">
                      <a16:colId xmlns:a16="http://schemas.microsoft.com/office/drawing/2014/main" val="933525287"/>
                    </a:ext>
                  </a:extLst>
                </a:gridCol>
              </a:tblGrid>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概念</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要素计点法也称点数法、评分法或计分法，是一种</a:t>
                      </a:r>
                      <a:r>
                        <a:rPr lang="zh-CN" sz="1800" b="1" u="sng" kern="100">
                          <a:solidFill>
                            <a:srgbClr val="002060"/>
                          </a:solidFill>
                          <a:effectLst/>
                          <a:latin typeface="黑体" panose="02010609060101010101" pitchFamily="49" charset="-122"/>
                          <a:ea typeface="黑体" panose="02010609060101010101" pitchFamily="49" charset="-122"/>
                        </a:rPr>
                        <a:t>比较复杂的量化评价方法</a:t>
                      </a:r>
                      <a:r>
                        <a:rPr lang="zh-CN" sz="1800" b="1" kern="100">
                          <a:solidFill>
                            <a:srgbClr val="002060"/>
                          </a:solidFill>
                          <a:effectLst/>
                          <a:latin typeface="黑体" panose="02010609060101010101" pitchFamily="49" charset="-122"/>
                          <a:ea typeface="黑体" panose="02010609060101010101" pitchFamily="49" charset="-122"/>
                        </a:rPr>
                        <a:t>。这种方法</a:t>
                      </a:r>
                      <a:r>
                        <a:rPr lang="zh-CN" sz="1800" b="1" u="sng" kern="100">
                          <a:solidFill>
                            <a:srgbClr val="002060"/>
                          </a:solidFill>
                          <a:effectLst/>
                          <a:latin typeface="黑体" panose="02010609060101010101" pitchFamily="49" charset="-122"/>
                          <a:ea typeface="黑体" panose="02010609060101010101" pitchFamily="49" charset="-122"/>
                        </a:rPr>
                        <a:t>不是</a:t>
                      </a:r>
                      <a:r>
                        <a:rPr lang="zh-CN" sz="1800" b="1" kern="100">
                          <a:solidFill>
                            <a:srgbClr val="002060"/>
                          </a:solidFill>
                          <a:effectLst/>
                          <a:latin typeface="黑体" panose="02010609060101010101" pitchFamily="49" charset="-122"/>
                          <a:ea typeface="黑体" panose="02010609060101010101" pitchFamily="49" charset="-122"/>
                        </a:rPr>
                        <a:t>对各待评价职位进行</a:t>
                      </a:r>
                      <a:r>
                        <a:rPr lang="zh-CN" sz="1800" b="1" u="sng" kern="100">
                          <a:solidFill>
                            <a:srgbClr val="002060"/>
                          </a:solidFill>
                          <a:effectLst/>
                          <a:latin typeface="黑体" panose="02010609060101010101" pitchFamily="49" charset="-122"/>
                          <a:ea typeface="黑体" panose="02010609060101010101" pitchFamily="49" charset="-122"/>
                        </a:rPr>
                        <a:t>总体评价</a:t>
                      </a:r>
                      <a:r>
                        <a:rPr lang="zh-CN" sz="1800" b="1"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而是</a:t>
                      </a:r>
                      <a:r>
                        <a:rPr lang="zh-CN" sz="1800" b="1" kern="100">
                          <a:solidFill>
                            <a:srgbClr val="002060"/>
                          </a:solidFill>
                          <a:effectLst/>
                          <a:latin typeface="黑体" panose="02010609060101010101" pitchFamily="49" charset="-122"/>
                          <a:ea typeface="黑体" panose="02010609060101010101" pitchFamily="49" charset="-122"/>
                        </a:rPr>
                        <a:t>将职位在各报酬要素上进行</a:t>
                      </a:r>
                      <a:r>
                        <a:rPr lang="zh-CN" sz="1800" b="1" u="sng" kern="100">
                          <a:solidFill>
                            <a:srgbClr val="002060"/>
                          </a:solidFill>
                          <a:effectLst/>
                          <a:latin typeface="黑体" panose="02010609060101010101" pitchFamily="49" charset="-122"/>
                          <a:ea typeface="黑体" panose="02010609060101010101" pitchFamily="49" charset="-122"/>
                        </a:rPr>
                        <a:t>分解</a:t>
                      </a:r>
                      <a:r>
                        <a:rPr lang="zh-CN" sz="1800" b="1" kern="100">
                          <a:solidFill>
                            <a:srgbClr val="002060"/>
                          </a:solidFill>
                          <a:effectLst/>
                          <a:latin typeface="黑体" panose="02010609060101010101" pitchFamily="49" charset="-122"/>
                          <a:ea typeface="黑体" panose="02010609060101010101" pitchFamily="49" charset="-122"/>
                        </a:rPr>
                        <a:t>，最终得出该职位的相对价值。</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849393106"/>
                  </a:ext>
                </a:extLst>
              </a:tr>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步骤</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marL="342900" lvl="0" indent="-342900" algn="l">
                        <a:lnSpc>
                          <a:spcPct val="150000"/>
                        </a:lnSpc>
                        <a:spcAft>
                          <a:spcPts val="0"/>
                        </a:spcAft>
                        <a:buFont typeface="+mj-lt"/>
                        <a:buAutoNum type="arabicParenBoth"/>
                      </a:pPr>
                      <a:r>
                        <a:rPr lang="zh-CN" sz="1800" b="1" u="sng" kern="100" dirty="0">
                          <a:solidFill>
                            <a:srgbClr val="002060"/>
                          </a:solidFill>
                          <a:effectLst/>
                          <a:latin typeface="黑体" panose="02010609060101010101" pitchFamily="49" charset="-122"/>
                          <a:ea typeface="黑体" panose="02010609060101010101" pitchFamily="49" charset="-122"/>
                        </a:rPr>
                        <a:t>选取报酬要素</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 </a:t>
                      </a:r>
                      <a:r>
                        <a:rPr lang="zh-CN" sz="1800" b="1" kern="100" dirty="0">
                          <a:solidFill>
                            <a:srgbClr val="002060"/>
                          </a:solidFill>
                          <a:effectLst/>
                          <a:latin typeface="黑体" panose="02010609060101010101" pitchFamily="49" charset="-122"/>
                          <a:ea typeface="黑体" panose="02010609060101010101" pitchFamily="49" charset="-122"/>
                        </a:rPr>
                        <a:t>对每类报酬要素进行</a:t>
                      </a:r>
                      <a:r>
                        <a:rPr lang="zh-CN" sz="1800" b="1" u="sng" kern="100" dirty="0">
                          <a:solidFill>
                            <a:srgbClr val="002060"/>
                          </a:solidFill>
                          <a:effectLst/>
                          <a:latin typeface="黑体" panose="02010609060101010101" pitchFamily="49" charset="-122"/>
                          <a:ea typeface="黑体" panose="02010609060101010101" pitchFamily="49" charset="-122"/>
                        </a:rPr>
                        <a:t>分级界定</a:t>
                      </a:r>
                      <a:r>
                        <a:rPr lang="zh-CN" sz="1800" b="1" kern="100" dirty="0">
                          <a:solidFill>
                            <a:srgbClr val="002060"/>
                          </a:solidFill>
                          <a:effectLst/>
                          <a:latin typeface="黑体" panose="02010609060101010101" pitchFamily="49" charset="-122"/>
                          <a:ea typeface="黑体" panose="02010609060101010101" pitchFamily="49" charset="-122"/>
                        </a:rPr>
                        <a:t>。</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(3) </a:t>
                      </a:r>
                      <a:r>
                        <a:rPr lang="zh-CN" sz="1800" b="1" kern="100" dirty="0">
                          <a:solidFill>
                            <a:srgbClr val="002060"/>
                          </a:solidFill>
                          <a:effectLst/>
                          <a:latin typeface="黑体" panose="02010609060101010101" pitchFamily="49" charset="-122"/>
                          <a:ea typeface="黑体" panose="02010609060101010101" pitchFamily="49" charset="-122"/>
                        </a:rPr>
                        <a:t>确定不同报酬要素在职位评价体系中所占的</a:t>
                      </a:r>
                      <a:r>
                        <a:rPr lang="zh-CN" sz="1800" b="1" u="sng" kern="100" dirty="0">
                          <a:solidFill>
                            <a:srgbClr val="002060"/>
                          </a:solidFill>
                          <a:effectLst/>
                          <a:latin typeface="黑体" panose="02010609060101010101" pitchFamily="49" charset="-122"/>
                          <a:ea typeface="黑体" panose="02010609060101010101" pitchFamily="49" charset="-122"/>
                        </a:rPr>
                        <a:t>权重</a:t>
                      </a:r>
                      <a:r>
                        <a:rPr lang="zh-CN" sz="1800" b="1" kern="100" dirty="0">
                          <a:solidFill>
                            <a:srgbClr val="002060"/>
                          </a:solidFill>
                          <a:effectLst/>
                          <a:latin typeface="黑体" panose="02010609060101010101" pitchFamily="49" charset="-122"/>
                          <a:ea typeface="黑体" panose="02010609060101010101" pitchFamily="49" charset="-122"/>
                        </a:rPr>
                        <a:t>，以及每个报酬要素中各等级所对应的</a:t>
                      </a:r>
                      <a:r>
                        <a:rPr lang="zh-CN" sz="1800" b="1" u="sng" kern="100" dirty="0">
                          <a:solidFill>
                            <a:srgbClr val="002060"/>
                          </a:solidFill>
                          <a:effectLst/>
                          <a:latin typeface="黑体" panose="02010609060101010101" pitchFamily="49" charset="-122"/>
                          <a:ea typeface="黑体" panose="02010609060101010101" pitchFamily="49" charset="-122"/>
                        </a:rPr>
                        <a:t>点值</a:t>
                      </a:r>
                      <a:r>
                        <a:rPr lang="zh-CN" sz="1800" b="1" kern="100" dirty="0">
                          <a:solidFill>
                            <a:srgbClr val="002060"/>
                          </a:solidFill>
                          <a:effectLst/>
                          <a:latin typeface="黑体" panose="02010609060101010101" pitchFamily="49" charset="-122"/>
                          <a:ea typeface="黑体" panose="02010609060101010101" pitchFamily="49" charset="-122"/>
                        </a:rPr>
                        <a:t>。</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(4) </a:t>
                      </a:r>
                      <a:r>
                        <a:rPr lang="zh-CN" sz="1800" b="1" kern="100" dirty="0">
                          <a:solidFill>
                            <a:srgbClr val="002060"/>
                          </a:solidFill>
                          <a:effectLst/>
                          <a:latin typeface="黑体" panose="02010609060101010101" pitchFamily="49" charset="-122"/>
                          <a:ea typeface="黑体" panose="02010609060101010101" pitchFamily="49" charset="-122"/>
                        </a:rPr>
                        <a:t>运用该职位评价体系</a:t>
                      </a:r>
                      <a:r>
                        <a:rPr lang="zh-CN" sz="1800" b="1" u="sng" kern="100" dirty="0">
                          <a:solidFill>
                            <a:srgbClr val="002060"/>
                          </a:solidFill>
                          <a:effectLst/>
                          <a:latin typeface="黑体" panose="02010609060101010101" pitchFamily="49" charset="-122"/>
                          <a:ea typeface="黑体" panose="02010609060101010101" pitchFamily="49" charset="-122"/>
                        </a:rPr>
                        <a:t>对职位进行评价</a:t>
                      </a:r>
                      <a:r>
                        <a:rPr lang="zh-CN" sz="1800" b="1" kern="100" dirty="0">
                          <a:solidFill>
                            <a:srgbClr val="002060"/>
                          </a:solidFill>
                          <a:effectLst/>
                          <a:latin typeface="黑体" panose="02010609060101010101" pitchFamily="49" charset="-122"/>
                          <a:ea typeface="黑体" panose="02010609060101010101" pitchFamily="49" charset="-122"/>
                        </a:rPr>
                        <a:t>。</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(5) </a:t>
                      </a:r>
                      <a:r>
                        <a:rPr lang="zh-CN" sz="1800" b="1" kern="100" dirty="0">
                          <a:solidFill>
                            <a:srgbClr val="002060"/>
                          </a:solidFill>
                          <a:effectLst/>
                          <a:latin typeface="黑体" panose="02010609060101010101" pitchFamily="49" charset="-122"/>
                          <a:ea typeface="黑体" panose="02010609060101010101" pitchFamily="49" charset="-122"/>
                        </a:rPr>
                        <a:t>将所有被评价职位根据点数的高低进行</a:t>
                      </a:r>
                      <a:r>
                        <a:rPr lang="zh-CN" sz="1800" b="1" u="sng" kern="100" dirty="0">
                          <a:solidFill>
                            <a:srgbClr val="002060"/>
                          </a:solidFill>
                          <a:effectLst/>
                          <a:latin typeface="黑体" panose="02010609060101010101" pitchFamily="49" charset="-122"/>
                          <a:ea typeface="黑体" panose="02010609060101010101" pitchFamily="49" charset="-122"/>
                        </a:rPr>
                        <a:t>排序，建立职位等级结构</a:t>
                      </a:r>
                      <a:r>
                        <a:rPr lang="zh-CN" sz="1800" b="1" kern="100" dirty="0">
                          <a:solidFill>
                            <a:srgbClr val="002060"/>
                          </a:solidFill>
                          <a:effectLst/>
                          <a:latin typeface="黑体" panose="02010609060101010101" pitchFamily="49" charset="-122"/>
                          <a:ea typeface="黑体" panose="02010609060101010101" pitchFamily="49" charset="-122"/>
                        </a:rPr>
                        <a:t>。</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410292695"/>
                  </a:ext>
                </a:extLst>
              </a:tr>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优点</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更为精确，评价结果更容易被员工所接受，同时允许对职位之间的差异进行微调。</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915036522"/>
                  </a:ext>
                </a:extLst>
              </a:tr>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缺点</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设计与实施都比较复杂，管理水平要求较高。</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345705226"/>
                  </a:ext>
                </a:extLst>
              </a:tr>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适用</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大规模企业中的管理类职位</a:t>
                      </a:r>
                      <a:r>
                        <a:rPr lang="zh-CN" sz="1800" b="1" kern="100" dirty="0">
                          <a:solidFill>
                            <a:srgbClr val="002060"/>
                          </a:solidFill>
                          <a:effectLst/>
                          <a:latin typeface="黑体" panose="02010609060101010101" pitchFamily="49" charset="-122"/>
                          <a:ea typeface="黑体" panose="02010609060101010101" pitchFamily="49" charset="-122"/>
                        </a:rPr>
                        <a:t>。</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632632058"/>
                  </a:ext>
                </a:extLst>
              </a:tr>
            </a:tbl>
          </a:graphicData>
        </a:graphic>
      </p:graphicFrame>
    </p:spTree>
    <p:extLst>
      <p:ext uri="{BB962C8B-B14F-4D97-AF65-F5344CB8AC3E}">
        <p14:creationId xmlns:p14="http://schemas.microsoft.com/office/powerpoint/2010/main" val="32966806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533" y="6427472"/>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B999A687-56F9-40CC-8C5F-89E125E8AEDF}"/>
              </a:ext>
            </a:extLst>
          </p:cNvPr>
          <p:cNvSpPr/>
          <p:nvPr/>
        </p:nvSpPr>
        <p:spPr>
          <a:xfrm>
            <a:off x="820586" y="469582"/>
            <a:ext cx="6582251"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10.</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职位评价的</a:t>
            </a:r>
            <a:r>
              <a:rPr lang="zh-CN" altLang="zh-CN" b="1" u="sng" kern="100">
                <a:solidFill>
                  <a:srgbClr val="993300"/>
                </a:solidFill>
                <a:latin typeface="黑体" panose="02010609060101010101" pitchFamily="49" charset="-122"/>
                <a:ea typeface="黑体" panose="02010609060101010101" pitchFamily="49" charset="-122"/>
                <a:cs typeface="Times New Roman" panose="02020603050405020304" pitchFamily="18" charset="0"/>
              </a:rPr>
              <a:t>因素比较法</a:t>
            </a:r>
            <a:r>
              <a:rPr lang="zh-CN" altLang="en-US" sz="1600" b="1" u="sng" kern="100">
                <a:solidFill>
                  <a:srgbClr val="993300"/>
                </a:solidFill>
                <a:latin typeface="黑体" panose="02010609060101010101" pitchFamily="49" charset="-122"/>
                <a:ea typeface="黑体" panose="02010609060101010101" pitchFamily="49" charset="-122"/>
                <a:cs typeface="Times New Roman" panose="02020603050405020304" pitchFamily="18" charset="0"/>
              </a:rPr>
              <a:t>（定量方法：因素比较法和要素记点法）</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51D631B8-0EE4-4C4D-8BAE-E305BFD9BE23}"/>
              </a:ext>
            </a:extLst>
          </p:cNvPr>
          <p:cNvGraphicFramePr>
            <a:graphicFrameLocks noGrp="1"/>
          </p:cNvGraphicFramePr>
          <p:nvPr>
            <p:extLst>
              <p:ext uri="{D42A27DB-BD31-4B8C-83A1-F6EECF244321}">
                <p14:modId xmlns:p14="http://schemas.microsoft.com/office/powerpoint/2010/main" val="2256409502"/>
              </p:ext>
            </p:extLst>
          </p:nvPr>
        </p:nvGraphicFramePr>
        <p:xfrm>
          <a:off x="880257" y="929964"/>
          <a:ext cx="10620379" cy="5027615"/>
        </p:xfrm>
        <a:graphic>
          <a:graphicData uri="http://schemas.openxmlformats.org/drawingml/2006/table">
            <a:tbl>
              <a:tblPr>
                <a:tableStyleId>{5C22544A-7EE6-4342-B048-85BDC9FD1C3A}</a:tableStyleId>
              </a:tblPr>
              <a:tblGrid>
                <a:gridCol w="1126096">
                  <a:extLst>
                    <a:ext uri="{9D8B030D-6E8A-4147-A177-3AD203B41FA5}">
                      <a16:colId xmlns:a16="http://schemas.microsoft.com/office/drawing/2014/main" val="4160178447"/>
                    </a:ext>
                  </a:extLst>
                </a:gridCol>
                <a:gridCol w="9494283">
                  <a:extLst>
                    <a:ext uri="{9D8B030D-6E8A-4147-A177-3AD203B41FA5}">
                      <a16:colId xmlns:a16="http://schemas.microsoft.com/office/drawing/2014/main" val="2349751833"/>
                    </a:ext>
                  </a:extLst>
                </a:gridCol>
              </a:tblGrid>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概念</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u="sng" kern="100">
                          <a:solidFill>
                            <a:srgbClr val="002060"/>
                          </a:solidFill>
                          <a:effectLst/>
                          <a:latin typeface="黑体" panose="02010609060101010101" pitchFamily="49" charset="-122"/>
                          <a:ea typeface="黑体" panose="02010609060101010101" pitchFamily="49" charset="-122"/>
                        </a:rPr>
                        <a:t>因素比较法</a:t>
                      </a:r>
                      <a:r>
                        <a:rPr lang="zh-CN" sz="1800" b="1" kern="100">
                          <a:solidFill>
                            <a:srgbClr val="002060"/>
                          </a:solidFill>
                          <a:effectLst/>
                          <a:latin typeface="黑体" panose="02010609060101010101" pitchFamily="49" charset="-122"/>
                          <a:ea typeface="黑体" panose="02010609060101010101" pitchFamily="49" charset="-122"/>
                        </a:rPr>
                        <a:t>是先在本企业中</a:t>
                      </a:r>
                      <a:r>
                        <a:rPr lang="zh-CN" sz="1800" b="1" u="sng" kern="100">
                          <a:solidFill>
                            <a:srgbClr val="002060"/>
                          </a:solidFill>
                          <a:effectLst/>
                          <a:latin typeface="黑体" panose="02010609060101010101" pitchFamily="49" charset="-122"/>
                          <a:ea typeface="黑体" panose="02010609060101010101" pitchFamily="49" charset="-122"/>
                        </a:rPr>
                        <a:t>找出若干有代表性的标杆职位作为评价时的参照物</a:t>
                      </a:r>
                      <a:r>
                        <a:rPr lang="zh-CN" sz="1800" b="1" kern="100">
                          <a:solidFill>
                            <a:srgbClr val="002060"/>
                          </a:solidFill>
                          <a:effectLst/>
                          <a:latin typeface="黑体" panose="02010609060101010101" pitchFamily="49" charset="-122"/>
                          <a:ea typeface="黑体" panose="02010609060101010101" pitchFamily="49" charset="-122"/>
                        </a:rPr>
                        <a:t>。这些职位的数量应有较大的涵盖面，足以代表本企业内各种类型的职位。</a:t>
                      </a:r>
                      <a:r>
                        <a:rPr lang="en-US" sz="1800" b="1" kern="100">
                          <a:solidFill>
                            <a:srgbClr val="002060"/>
                          </a:solidFill>
                          <a:effectLst/>
                          <a:latin typeface="黑体" panose="02010609060101010101" pitchFamily="49" charset="-122"/>
                          <a:ea typeface="黑体" panose="02010609060101010101" pitchFamily="49" charset="-122"/>
                        </a:rPr>
                        <a:t>    </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38015009"/>
                  </a:ext>
                </a:extLst>
              </a:tr>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基本环节</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 </a:t>
                      </a:r>
                      <a:r>
                        <a:rPr lang="zh-CN" sz="1800" b="1" u="sng" kern="100" dirty="0">
                          <a:solidFill>
                            <a:srgbClr val="002060"/>
                          </a:solidFill>
                          <a:effectLst/>
                          <a:latin typeface="黑体" panose="02010609060101010101" pitchFamily="49" charset="-122"/>
                          <a:ea typeface="黑体" panose="02010609060101010101" pitchFamily="49" charset="-122"/>
                        </a:rPr>
                        <a:t>选择付酬因素。最典型的因素有五种</a:t>
                      </a:r>
                      <a:r>
                        <a:rPr lang="en-US" sz="1800" b="1" u="sng" kern="100" dirty="0">
                          <a:solidFill>
                            <a:srgbClr val="002060"/>
                          </a:solidFill>
                          <a:effectLst/>
                          <a:latin typeface="黑体" panose="02010609060101010101" pitchFamily="49" charset="-122"/>
                          <a:ea typeface="黑体" panose="02010609060101010101" pitchFamily="49" charset="-122"/>
                        </a:rPr>
                        <a:t>:</a:t>
                      </a:r>
                      <a:r>
                        <a:rPr lang="zh-CN" sz="1800" b="1" u="sng" kern="100" dirty="0">
                          <a:solidFill>
                            <a:srgbClr val="002060"/>
                          </a:solidFill>
                          <a:effectLst/>
                          <a:latin typeface="黑体" panose="02010609060101010101" pitchFamily="49" charset="-122"/>
                          <a:ea typeface="黑体" panose="02010609060101010101" pitchFamily="49" charset="-122"/>
                        </a:rPr>
                        <a:t>技能、智力、体力、责任和工作条件。</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 </a:t>
                      </a:r>
                      <a:r>
                        <a:rPr lang="zh-CN" sz="1800" b="1" kern="100" dirty="0">
                          <a:solidFill>
                            <a:srgbClr val="002060"/>
                          </a:solidFill>
                          <a:effectLst/>
                          <a:latin typeface="黑体" panose="02010609060101010101" pitchFamily="49" charset="-122"/>
                          <a:ea typeface="黑体" panose="02010609060101010101" pitchFamily="49" charset="-122"/>
                        </a:rPr>
                        <a:t>确定</a:t>
                      </a:r>
                      <a:r>
                        <a:rPr lang="zh-CN" sz="1800" b="1" u="sng" kern="100" dirty="0">
                          <a:solidFill>
                            <a:srgbClr val="002060"/>
                          </a:solidFill>
                          <a:effectLst/>
                          <a:latin typeface="黑体" panose="02010609060101010101" pitchFamily="49" charset="-122"/>
                          <a:ea typeface="黑体" panose="02010609060101010101" pitchFamily="49" charset="-122"/>
                        </a:rPr>
                        <a:t>标杆职位</a:t>
                      </a:r>
                      <a:r>
                        <a:rPr lang="zh-CN" sz="1800" b="1" kern="100" dirty="0">
                          <a:solidFill>
                            <a:srgbClr val="002060"/>
                          </a:solidFill>
                          <a:effectLst/>
                          <a:latin typeface="黑体" panose="02010609060101010101" pitchFamily="49" charset="-122"/>
                          <a:ea typeface="黑体" panose="02010609060101010101" pitchFamily="49" charset="-122"/>
                        </a:rPr>
                        <a:t>。</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(3) </a:t>
                      </a:r>
                      <a:r>
                        <a:rPr lang="zh-CN" sz="1800" b="1" kern="100" dirty="0">
                          <a:solidFill>
                            <a:srgbClr val="002060"/>
                          </a:solidFill>
                          <a:effectLst/>
                          <a:latin typeface="黑体" panose="02010609060101010101" pitchFamily="49" charset="-122"/>
                          <a:ea typeface="黑体" panose="02010609060101010101" pitchFamily="49" charset="-122"/>
                        </a:rPr>
                        <a:t>依次按所选的各付酬因素，将各标杆职位按相对价值从高到低</a:t>
                      </a:r>
                      <a:r>
                        <a:rPr lang="zh-CN" sz="1800" b="1" u="sng" kern="100" dirty="0">
                          <a:solidFill>
                            <a:srgbClr val="002060"/>
                          </a:solidFill>
                          <a:effectLst/>
                          <a:latin typeface="黑体" panose="02010609060101010101" pitchFamily="49" charset="-122"/>
                          <a:ea typeface="黑体" panose="02010609060101010101" pitchFamily="49" charset="-122"/>
                        </a:rPr>
                        <a:t>排序</a:t>
                      </a:r>
                      <a:r>
                        <a:rPr lang="zh-CN" sz="1800" b="1" kern="100" dirty="0">
                          <a:solidFill>
                            <a:srgbClr val="002060"/>
                          </a:solidFill>
                          <a:effectLst/>
                          <a:latin typeface="黑体" panose="02010609060101010101" pitchFamily="49" charset="-122"/>
                          <a:ea typeface="黑体" panose="02010609060101010101" pitchFamily="49" charset="-122"/>
                        </a:rPr>
                        <a:t>。</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(4) </a:t>
                      </a:r>
                      <a:r>
                        <a:rPr lang="zh-CN" sz="1800" b="1" kern="100" dirty="0">
                          <a:solidFill>
                            <a:srgbClr val="002060"/>
                          </a:solidFill>
                          <a:effectLst/>
                          <a:latin typeface="黑体" panose="02010609060101010101" pitchFamily="49" charset="-122"/>
                          <a:ea typeface="黑体" panose="02010609060101010101" pitchFamily="49" charset="-122"/>
                        </a:rPr>
                        <a:t>为各标杆职位按各付酬因素</a:t>
                      </a:r>
                      <a:r>
                        <a:rPr lang="zh-CN" sz="1800" b="1" u="sng" kern="100" dirty="0">
                          <a:solidFill>
                            <a:srgbClr val="002060"/>
                          </a:solidFill>
                          <a:effectLst/>
                          <a:latin typeface="黑体" panose="02010609060101010101" pitchFamily="49" charset="-122"/>
                          <a:ea typeface="黑体" panose="02010609060101010101" pitchFamily="49" charset="-122"/>
                        </a:rPr>
                        <a:t>分配薪值</a:t>
                      </a:r>
                      <a:r>
                        <a:rPr lang="zh-CN" sz="1800" b="1" kern="100" dirty="0">
                          <a:solidFill>
                            <a:srgbClr val="002060"/>
                          </a:solidFill>
                          <a:effectLst/>
                          <a:latin typeface="黑体" panose="02010609060101010101" pitchFamily="49" charset="-122"/>
                          <a:ea typeface="黑体" panose="02010609060101010101" pitchFamily="49" charset="-122"/>
                        </a:rPr>
                        <a:t>。</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(5) </a:t>
                      </a:r>
                      <a:r>
                        <a:rPr lang="zh-CN" sz="1800" b="1" u="sng" kern="100" dirty="0">
                          <a:solidFill>
                            <a:srgbClr val="002060"/>
                          </a:solidFill>
                          <a:effectLst/>
                          <a:latin typeface="黑体" panose="02010609060101010101" pitchFamily="49" charset="-122"/>
                          <a:ea typeface="黑体" panose="02010609060101010101" pitchFamily="49" charset="-122"/>
                        </a:rPr>
                        <a:t>比较按薪额和按因素价值排出的两种顺序。</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(6) </a:t>
                      </a:r>
                      <a:r>
                        <a:rPr lang="zh-CN" sz="1800" b="1" kern="100" dirty="0">
                          <a:solidFill>
                            <a:srgbClr val="002060"/>
                          </a:solidFill>
                          <a:effectLst/>
                          <a:latin typeface="黑体" panose="02010609060101010101" pitchFamily="49" charset="-122"/>
                          <a:ea typeface="黑体" panose="02010609060101010101" pitchFamily="49" charset="-122"/>
                        </a:rPr>
                        <a:t>对照因素比较表，对</a:t>
                      </a:r>
                      <a:r>
                        <a:rPr lang="zh-CN" sz="1800" b="1" u="sng" kern="100" dirty="0">
                          <a:solidFill>
                            <a:srgbClr val="002060"/>
                          </a:solidFill>
                          <a:effectLst/>
                          <a:latin typeface="黑体" panose="02010609060101010101" pitchFamily="49" charset="-122"/>
                          <a:ea typeface="黑体" panose="02010609060101010101" pitchFamily="49" charset="-122"/>
                        </a:rPr>
                        <a:t>非标杆</a:t>
                      </a:r>
                      <a:r>
                        <a:rPr lang="zh-CN" sz="1800" b="1" kern="100" dirty="0">
                          <a:solidFill>
                            <a:srgbClr val="002060"/>
                          </a:solidFill>
                          <a:effectLst/>
                          <a:latin typeface="黑体" panose="02010609060101010101" pitchFamily="49" charset="-122"/>
                          <a:ea typeface="黑体" panose="02010609060101010101" pitchFamily="49" charset="-122"/>
                        </a:rPr>
                        <a:t>待评职位进行评价。</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366672211"/>
                  </a:ext>
                </a:extLst>
              </a:tr>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优点</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较为完善，可靠性高，也使不同的职位之间更具可比性，且可由职位内容直接求得具体薪酬金额。</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454058554"/>
                  </a:ext>
                </a:extLst>
              </a:tr>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缺点</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评价体系设计复杂，难度较大，成本较高。同时， 由于这种方法不易理解，因此员工对其准确性和公平性容易产生质疑。</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923464229"/>
                  </a:ext>
                </a:extLst>
              </a:tr>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适用</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处在劳动力市场相对稳定环境下的规模较大的企业</a:t>
                      </a:r>
                      <a:r>
                        <a:rPr lang="zh-CN" sz="1800" b="1" kern="100" dirty="0">
                          <a:solidFill>
                            <a:srgbClr val="002060"/>
                          </a:solidFill>
                          <a:effectLst/>
                          <a:latin typeface="黑体" panose="02010609060101010101" pitchFamily="49" charset="-122"/>
                          <a:ea typeface="黑体" panose="02010609060101010101" pitchFamily="49" charset="-122"/>
                        </a:rPr>
                        <a:t>。</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223291321"/>
                  </a:ext>
                </a:extLst>
              </a:tr>
            </a:tbl>
          </a:graphicData>
        </a:graphic>
      </p:graphicFrame>
    </p:spTree>
    <p:extLst>
      <p:ext uri="{BB962C8B-B14F-4D97-AF65-F5344CB8AC3E}">
        <p14:creationId xmlns:p14="http://schemas.microsoft.com/office/powerpoint/2010/main" val="42380960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FDD4B678-12D7-460E-8972-B5493C4EACBE}"/>
              </a:ext>
            </a:extLst>
          </p:cNvPr>
          <p:cNvSpPr/>
          <p:nvPr/>
        </p:nvSpPr>
        <p:spPr>
          <a:xfrm>
            <a:off x="820586" y="469582"/>
            <a:ext cx="2627642"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11.</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股权激励概念和形式</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B9791718-CC29-4E11-A116-888D44C5EBB0}"/>
              </a:ext>
            </a:extLst>
          </p:cNvPr>
          <p:cNvGraphicFramePr>
            <a:graphicFrameLocks noGrp="1"/>
          </p:cNvGraphicFramePr>
          <p:nvPr>
            <p:extLst>
              <p:ext uri="{D42A27DB-BD31-4B8C-83A1-F6EECF244321}">
                <p14:modId xmlns:p14="http://schemas.microsoft.com/office/powerpoint/2010/main" val="391659221"/>
              </p:ext>
            </p:extLst>
          </p:nvPr>
        </p:nvGraphicFramePr>
        <p:xfrm>
          <a:off x="820586" y="929964"/>
          <a:ext cx="10889061" cy="4092702"/>
        </p:xfrm>
        <a:graphic>
          <a:graphicData uri="http://schemas.openxmlformats.org/drawingml/2006/table">
            <a:tbl>
              <a:tblPr>
                <a:tableStyleId>{5C22544A-7EE6-4342-B048-85BDC9FD1C3A}</a:tableStyleId>
              </a:tblPr>
              <a:tblGrid>
                <a:gridCol w="2349799">
                  <a:extLst>
                    <a:ext uri="{9D8B030D-6E8A-4147-A177-3AD203B41FA5}">
                      <a16:colId xmlns:a16="http://schemas.microsoft.com/office/drawing/2014/main" val="394954053"/>
                    </a:ext>
                  </a:extLst>
                </a:gridCol>
                <a:gridCol w="8539262">
                  <a:extLst>
                    <a:ext uri="{9D8B030D-6E8A-4147-A177-3AD203B41FA5}">
                      <a16:colId xmlns:a16="http://schemas.microsoft.com/office/drawing/2014/main" val="1941183223"/>
                    </a:ext>
                  </a:extLst>
                </a:gridCol>
              </a:tblGrid>
              <a:tr h="0">
                <a:tc>
                  <a:txBody>
                    <a:bodyPr/>
                    <a:lstStyle/>
                    <a:p>
                      <a:pPr algn="l">
                        <a:lnSpc>
                          <a:spcPct val="150000"/>
                        </a:lnSpc>
                        <a:spcAft>
                          <a:spcPts val="0"/>
                        </a:spcAft>
                      </a:pPr>
                      <a:r>
                        <a:rPr lang="zh-CN" sz="1700" b="1" kern="100">
                          <a:solidFill>
                            <a:srgbClr val="002060"/>
                          </a:solidFill>
                          <a:effectLst/>
                          <a:latin typeface="黑体" panose="02010609060101010101" pitchFamily="49" charset="-122"/>
                          <a:ea typeface="黑体" panose="02010609060101010101" pitchFamily="49" charset="-122"/>
                        </a:rPr>
                        <a:t>股权激励概念</a:t>
                      </a:r>
                      <a:endParaRPr lang="zh-CN" sz="17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700" b="1" kern="100">
                          <a:solidFill>
                            <a:srgbClr val="002060"/>
                          </a:solidFill>
                          <a:effectLst/>
                          <a:latin typeface="黑体" panose="02010609060101010101" pitchFamily="49" charset="-122"/>
                          <a:ea typeface="黑体" panose="02010609060101010101" pitchFamily="49" charset="-122"/>
                        </a:rPr>
                        <a:t>股权激励是指通过员工获得公司股权的形式，享有一定的经济权利，使他们能够以股东的身份参与企业决策、分享利润、承担风险，从而勤勉尽责地为公司的长期发展服务的一种长期激励方法。</a:t>
                      </a:r>
                      <a:endParaRPr lang="zh-CN" sz="17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765780749"/>
                  </a:ext>
                </a:extLst>
              </a:tr>
              <a:tr h="0">
                <a:tc>
                  <a:txBody>
                    <a:bodyPr/>
                    <a:lstStyle/>
                    <a:p>
                      <a:pPr algn="l">
                        <a:lnSpc>
                          <a:spcPct val="150000"/>
                        </a:lnSpc>
                        <a:spcAft>
                          <a:spcPts val="0"/>
                        </a:spcAft>
                      </a:pPr>
                      <a:r>
                        <a:rPr lang="zh-CN" sz="1700" b="1" kern="100" dirty="0">
                          <a:solidFill>
                            <a:srgbClr val="002060"/>
                          </a:solidFill>
                          <a:effectLst/>
                          <a:latin typeface="黑体" panose="02010609060101010101" pitchFamily="49" charset="-122"/>
                          <a:ea typeface="黑体" panose="02010609060101010101" pitchFamily="49" charset="-122"/>
                        </a:rPr>
                        <a:t>欧美国家股权激励形式（</a:t>
                      </a:r>
                      <a:r>
                        <a:rPr lang="en-US" sz="1700" b="1" kern="100" dirty="0">
                          <a:solidFill>
                            <a:srgbClr val="002060"/>
                          </a:solidFill>
                          <a:effectLst/>
                          <a:latin typeface="黑体" panose="02010609060101010101" pitchFamily="49" charset="-122"/>
                          <a:ea typeface="黑体" panose="02010609060101010101" pitchFamily="49" charset="-122"/>
                        </a:rPr>
                        <a:t>3</a:t>
                      </a:r>
                      <a:r>
                        <a:rPr lang="zh-CN" sz="1700" b="1" kern="100" dirty="0">
                          <a:solidFill>
                            <a:srgbClr val="002060"/>
                          </a:solidFill>
                          <a:effectLst/>
                          <a:latin typeface="黑体" panose="02010609060101010101" pitchFamily="49" charset="-122"/>
                          <a:ea typeface="黑体" panose="02010609060101010101" pitchFamily="49" charset="-122"/>
                        </a:rPr>
                        <a:t>种）</a:t>
                      </a:r>
                      <a:endParaRPr lang="zh-CN" sz="17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marL="342900" lvl="0" indent="-342900" algn="l">
                        <a:lnSpc>
                          <a:spcPct val="150000"/>
                        </a:lnSpc>
                        <a:spcAft>
                          <a:spcPts val="0"/>
                        </a:spcAft>
                        <a:buFont typeface="+mj-lt"/>
                        <a:buAutoNum type="arabicPeriod"/>
                      </a:pPr>
                      <a:r>
                        <a:rPr lang="zh-CN" sz="1700" b="1" kern="100" dirty="0">
                          <a:solidFill>
                            <a:srgbClr val="002060"/>
                          </a:solidFill>
                          <a:effectLst/>
                          <a:latin typeface="黑体" panose="02010609060101010101" pitchFamily="49" charset="-122"/>
                          <a:ea typeface="黑体" panose="02010609060101010101" pitchFamily="49" charset="-122"/>
                        </a:rPr>
                        <a:t>股票期权：又包括限制性股票期权、法定股票期权、非法定股票期权、激励性 股票期权、可转让股票期权、股票增值权等多种形式。</a:t>
                      </a:r>
                    </a:p>
                    <a:p>
                      <a:pPr marL="342900" lvl="0" indent="-342900" algn="l">
                        <a:lnSpc>
                          <a:spcPct val="150000"/>
                        </a:lnSpc>
                        <a:spcAft>
                          <a:spcPts val="0"/>
                        </a:spcAft>
                        <a:buFont typeface="+mj-lt"/>
                        <a:buAutoNum type="arabicPeriod"/>
                      </a:pPr>
                      <a:r>
                        <a:rPr lang="zh-CN" sz="1700" b="1" kern="100" dirty="0">
                          <a:solidFill>
                            <a:srgbClr val="002060"/>
                          </a:solidFill>
                          <a:effectLst/>
                          <a:latin typeface="黑体" panose="02010609060101010101" pitchFamily="49" charset="-122"/>
                          <a:ea typeface="黑体" panose="02010609060101010101" pitchFamily="49" charset="-122"/>
                        </a:rPr>
                        <a:t>员工持股计划</a:t>
                      </a:r>
                    </a:p>
                    <a:p>
                      <a:pPr marL="342900" lvl="0" indent="-342900" algn="l">
                        <a:lnSpc>
                          <a:spcPct val="150000"/>
                        </a:lnSpc>
                        <a:spcAft>
                          <a:spcPts val="0"/>
                        </a:spcAft>
                        <a:buFont typeface="+mj-lt"/>
                        <a:buAutoNum type="arabicPeriod"/>
                      </a:pPr>
                      <a:r>
                        <a:rPr lang="zh-CN" sz="1700" b="1" kern="100" dirty="0">
                          <a:solidFill>
                            <a:srgbClr val="002060"/>
                          </a:solidFill>
                          <a:effectLst/>
                          <a:latin typeface="黑体" panose="02010609060101010101" pitchFamily="49" charset="-122"/>
                          <a:ea typeface="黑体" panose="02010609060101010101" pitchFamily="49" charset="-122"/>
                        </a:rPr>
                        <a:t>管理层收购</a:t>
                      </a:r>
                      <a:endParaRPr lang="zh-CN" sz="17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369198440"/>
                  </a:ext>
                </a:extLst>
              </a:tr>
              <a:tr h="0">
                <a:tc>
                  <a:txBody>
                    <a:bodyPr/>
                    <a:lstStyle/>
                    <a:p>
                      <a:pPr algn="l">
                        <a:lnSpc>
                          <a:spcPct val="150000"/>
                        </a:lnSpc>
                        <a:spcAft>
                          <a:spcPts val="0"/>
                        </a:spcAft>
                      </a:pPr>
                      <a:r>
                        <a:rPr lang="zh-CN" sz="1700" b="1" kern="100">
                          <a:solidFill>
                            <a:srgbClr val="002060"/>
                          </a:solidFill>
                          <a:effectLst/>
                          <a:latin typeface="黑体" panose="02010609060101010101" pitchFamily="49" charset="-122"/>
                          <a:ea typeface="黑体" panose="02010609060101010101" pitchFamily="49" charset="-122"/>
                        </a:rPr>
                        <a:t>中国股权激励形式（</a:t>
                      </a:r>
                      <a:r>
                        <a:rPr lang="en-US" sz="1700" b="1" kern="100">
                          <a:solidFill>
                            <a:srgbClr val="002060"/>
                          </a:solidFill>
                          <a:effectLst/>
                          <a:latin typeface="黑体" panose="02010609060101010101" pitchFamily="49" charset="-122"/>
                          <a:ea typeface="黑体" panose="02010609060101010101" pitchFamily="49" charset="-122"/>
                        </a:rPr>
                        <a:t>9</a:t>
                      </a:r>
                      <a:r>
                        <a:rPr lang="zh-CN" sz="1700" b="1" kern="100">
                          <a:solidFill>
                            <a:srgbClr val="002060"/>
                          </a:solidFill>
                          <a:effectLst/>
                          <a:latin typeface="黑体" panose="02010609060101010101" pitchFamily="49" charset="-122"/>
                          <a:ea typeface="黑体" panose="02010609060101010101" pitchFamily="49" charset="-122"/>
                        </a:rPr>
                        <a:t>种）</a:t>
                      </a:r>
                      <a:endParaRPr lang="zh-CN" sz="17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marL="342900" lvl="0" indent="-342900" algn="l">
                        <a:lnSpc>
                          <a:spcPct val="150000"/>
                        </a:lnSpc>
                        <a:spcAft>
                          <a:spcPts val="0"/>
                        </a:spcAft>
                        <a:buFont typeface="+mj-lt"/>
                        <a:buAutoNum type="arabicPeriod"/>
                      </a:pPr>
                      <a:r>
                        <a:rPr lang="zh-CN" sz="1700" b="1" kern="100" dirty="0">
                          <a:solidFill>
                            <a:srgbClr val="002060"/>
                          </a:solidFill>
                          <a:effectLst/>
                          <a:latin typeface="黑体" panose="02010609060101010101" pitchFamily="49" charset="-122"/>
                          <a:ea typeface="黑体" panose="02010609060101010101" pitchFamily="49" charset="-122"/>
                        </a:rPr>
                        <a:t>包括：</a:t>
                      </a:r>
                      <a:r>
                        <a:rPr lang="zh-CN" sz="1700" b="1" u="sng" kern="100" dirty="0">
                          <a:solidFill>
                            <a:srgbClr val="002060"/>
                          </a:solidFill>
                          <a:effectLst/>
                          <a:latin typeface="黑体" panose="02010609060101010101" pitchFamily="49" charset="-122"/>
                          <a:ea typeface="黑体" panose="02010609060101010101" pitchFamily="49" charset="-122"/>
                        </a:rPr>
                        <a:t>股票期权</a:t>
                      </a:r>
                      <a:r>
                        <a:rPr lang="zh-CN" sz="1700" b="1" kern="100" dirty="0">
                          <a:solidFill>
                            <a:srgbClr val="002060"/>
                          </a:solidFill>
                          <a:effectLst/>
                          <a:latin typeface="黑体" panose="02010609060101010101" pitchFamily="49" charset="-122"/>
                          <a:ea typeface="黑体" panose="02010609060101010101" pitchFamily="49" charset="-122"/>
                        </a:rPr>
                        <a:t>、</a:t>
                      </a:r>
                      <a:r>
                        <a:rPr lang="zh-CN" sz="1700" b="1" u="sng" kern="100" dirty="0">
                          <a:solidFill>
                            <a:srgbClr val="002060"/>
                          </a:solidFill>
                          <a:effectLst/>
                          <a:latin typeface="黑体" panose="02010609060101010101" pitchFamily="49" charset="-122"/>
                          <a:ea typeface="黑体" panose="02010609060101010101" pitchFamily="49" charset="-122"/>
                        </a:rPr>
                        <a:t>限制性股票</a:t>
                      </a:r>
                      <a:r>
                        <a:rPr lang="zh-CN" sz="1700" b="1" kern="100" dirty="0">
                          <a:solidFill>
                            <a:srgbClr val="002060"/>
                          </a:solidFill>
                          <a:effectLst/>
                          <a:latin typeface="黑体" panose="02010609060101010101" pitchFamily="49" charset="-122"/>
                          <a:ea typeface="黑体" panose="02010609060101010101" pitchFamily="49" charset="-122"/>
                        </a:rPr>
                        <a:t>、</a:t>
                      </a:r>
                      <a:r>
                        <a:rPr lang="zh-CN" sz="1700" b="1" u="sng" kern="100" dirty="0">
                          <a:solidFill>
                            <a:srgbClr val="002060"/>
                          </a:solidFill>
                          <a:effectLst/>
                          <a:latin typeface="黑体" panose="02010609060101010101" pitchFamily="49" charset="-122"/>
                          <a:ea typeface="黑体" panose="02010609060101010101" pitchFamily="49" charset="-122"/>
                        </a:rPr>
                        <a:t>股票增值权</a:t>
                      </a:r>
                      <a:r>
                        <a:rPr lang="zh-CN" sz="1700" b="1" kern="100" dirty="0">
                          <a:solidFill>
                            <a:srgbClr val="002060"/>
                          </a:solidFill>
                          <a:effectLst/>
                          <a:latin typeface="黑体" panose="02010609060101010101" pitchFamily="49" charset="-122"/>
                          <a:ea typeface="黑体" panose="02010609060101010101" pitchFamily="49" charset="-122"/>
                        </a:rPr>
                        <a:t>、</a:t>
                      </a:r>
                      <a:r>
                        <a:rPr lang="zh-CN" sz="1700" b="1" u="sng" kern="100" dirty="0">
                          <a:solidFill>
                            <a:srgbClr val="002060"/>
                          </a:solidFill>
                          <a:effectLst/>
                          <a:latin typeface="黑体" panose="02010609060101010101" pitchFamily="49" charset="-122"/>
                          <a:ea typeface="黑体" panose="02010609060101010101" pitchFamily="49" charset="-122"/>
                        </a:rPr>
                        <a:t>股份期权</a:t>
                      </a:r>
                      <a:r>
                        <a:rPr lang="zh-CN" sz="1700" b="1" kern="100" dirty="0">
                          <a:solidFill>
                            <a:srgbClr val="002060"/>
                          </a:solidFill>
                          <a:effectLst/>
                          <a:latin typeface="黑体" panose="02010609060101010101" pitchFamily="49" charset="-122"/>
                          <a:ea typeface="黑体" panose="02010609060101010101" pitchFamily="49" charset="-122"/>
                        </a:rPr>
                        <a:t>、</a:t>
                      </a:r>
                      <a:r>
                        <a:rPr lang="zh-CN" sz="1700" b="1" u="sng" kern="100" dirty="0">
                          <a:solidFill>
                            <a:srgbClr val="002060"/>
                          </a:solidFill>
                          <a:effectLst/>
                          <a:latin typeface="黑体" panose="02010609060101010101" pitchFamily="49" charset="-122"/>
                          <a:ea typeface="黑体" panose="02010609060101010101" pitchFamily="49" charset="-122"/>
                        </a:rPr>
                        <a:t>业绩股票</a:t>
                      </a:r>
                      <a:r>
                        <a:rPr lang="zh-CN" sz="1700" b="1" kern="100" dirty="0">
                          <a:solidFill>
                            <a:srgbClr val="002060"/>
                          </a:solidFill>
                          <a:effectLst/>
                          <a:latin typeface="黑体" panose="02010609060101010101" pitchFamily="49" charset="-122"/>
                          <a:ea typeface="黑体" panose="02010609060101010101" pitchFamily="49" charset="-122"/>
                        </a:rPr>
                        <a:t>、业绩单位、</a:t>
                      </a:r>
                      <a:r>
                        <a:rPr lang="zh-CN" sz="1700" b="1" u="sng" kern="100" dirty="0">
                          <a:solidFill>
                            <a:srgbClr val="002060"/>
                          </a:solidFill>
                          <a:effectLst/>
                          <a:latin typeface="黑体" panose="02010609060101010101" pitchFamily="49" charset="-122"/>
                          <a:ea typeface="黑体" panose="02010609060101010101" pitchFamily="49" charset="-122"/>
                        </a:rPr>
                        <a:t>虚拟股票</a:t>
                      </a:r>
                      <a:r>
                        <a:rPr lang="zh-CN" sz="1700" b="1" kern="100" dirty="0">
                          <a:solidFill>
                            <a:srgbClr val="002060"/>
                          </a:solidFill>
                          <a:effectLst/>
                          <a:latin typeface="黑体" panose="02010609060101010101" pitchFamily="49" charset="-122"/>
                          <a:ea typeface="黑体" panose="02010609060101010101" pitchFamily="49" charset="-122"/>
                        </a:rPr>
                        <a:t>、延期支付和员工持股计划。</a:t>
                      </a:r>
                    </a:p>
                    <a:p>
                      <a:pPr marL="342900" lvl="0" indent="-342900" algn="l">
                        <a:lnSpc>
                          <a:spcPct val="150000"/>
                        </a:lnSpc>
                        <a:spcAft>
                          <a:spcPts val="0"/>
                        </a:spcAft>
                        <a:buFont typeface="+mj-lt"/>
                        <a:buAutoNum type="arabicPeriod"/>
                      </a:pPr>
                      <a:r>
                        <a:rPr lang="zh-CN" sz="1700" b="1" kern="100" dirty="0">
                          <a:solidFill>
                            <a:srgbClr val="002060"/>
                          </a:solidFill>
                          <a:effectLst/>
                          <a:latin typeface="黑体" panose="02010609060101010101" pitchFamily="49" charset="-122"/>
                          <a:ea typeface="黑体" panose="02010609060101010101" pitchFamily="49" charset="-122"/>
                        </a:rPr>
                        <a:t>《国有控股上市公司</a:t>
                      </a:r>
                      <a:r>
                        <a:rPr lang="en-US" sz="1700" b="1" kern="100" dirty="0">
                          <a:solidFill>
                            <a:srgbClr val="002060"/>
                          </a:solidFill>
                          <a:effectLst/>
                          <a:latin typeface="黑体" panose="02010609060101010101" pitchFamily="49" charset="-122"/>
                          <a:ea typeface="黑体" panose="02010609060101010101" pitchFamily="49" charset="-122"/>
                        </a:rPr>
                        <a:t>(</a:t>
                      </a:r>
                      <a:r>
                        <a:rPr lang="zh-CN" sz="1700" b="1" kern="100" dirty="0">
                          <a:solidFill>
                            <a:srgbClr val="002060"/>
                          </a:solidFill>
                          <a:effectLst/>
                          <a:latin typeface="黑体" panose="02010609060101010101" pitchFamily="49" charset="-122"/>
                          <a:ea typeface="黑体" panose="02010609060101010101" pitchFamily="49" charset="-122"/>
                        </a:rPr>
                        <a:t>境外）实施股权激励试行办法》将</a:t>
                      </a:r>
                      <a:r>
                        <a:rPr lang="zh-CN" sz="1700" b="1" u="sng" kern="100" dirty="0">
                          <a:solidFill>
                            <a:srgbClr val="002060"/>
                          </a:solidFill>
                          <a:effectLst/>
                          <a:latin typeface="黑体" panose="02010609060101010101" pitchFamily="49" charset="-122"/>
                          <a:ea typeface="黑体" panose="02010609060101010101" pitchFamily="49" charset="-122"/>
                        </a:rPr>
                        <a:t>股票期权、股票增值权</a:t>
                      </a:r>
                      <a:r>
                        <a:rPr lang="zh-CN" sz="1700" b="1" kern="100" dirty="0">
                          <a:solidFill>
                            <a:srgbClr val="002060"/>
                          </a:solidFill>
                          <a:effectLst/>
                          <a:latin typeface="黑体" panose="02010609060101010101" pitchFamily="49" charset="-122"/>
                          <a:ea typeface="黑体" panose="02010609060101010101" pitchFamily="49" charset="-122"/>
                        </a:rPr>
                        <a:t>作为</a:t>
                      </a:r>
                      <a:r>
                        <a:rPr lang="zh-CN" sz="1700" b="1" u="sng" kern="100" dirty="0">
                          <a:solidFill>
                            <a:srgbClr val="002060"/>
                          </a:solidFill>
                          <a:effectLst/>
                          <a:latin typeface="黑体" panose="02010609060101010101" pitchFamily="49" charset="-122"/>
                          <a:ea typeface="黑体" panose="02010609060101010101" pitchFamily="49" charset="-122"/>
                        </a:rPr>
                        <a:t>主要的股权激励方式</a:t>
                      </a:r>
                      <a:r>
                        <a:rPr lang="zh-CN" sz="1700" b="1" kern="100" dirty="0">
                          <a:solidFill>
                            <a:srgbClr val="002060"/>
                          </a:solidFill>
                          <a:effectLst/>
                          <a:latin typeface="黑体" panose="02010609060101010101" pitchFamily="49" charset="-122"/>
                          <a:ea typeface="黑体" panose="02010609060101010101" pitchFamily="49" charset="-122"/>
                        </a:rPr>
                        <a:t>。</a:t>
                      </a:r>
                      <a:endParaRPr lang="zh-CN" sz="17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047557632"/>
                  </a:ext>
                </a:extLst>
              </a:tr>
            </a:tbl>
          </a:graphicData>
        </a:graphic>
      </p:graphicFrame>
      <p:sp>
        <p:nvSpPr>
          <p:cNvPr id="8" name="矩形 7">
            <a:extLst>
              <a:ext uri="{FF2B5EF4-FFF2-40B4-BE49-F238E27FC236}">
                <a16:creationId xmlns:a16="http://schemas.microsoft.com/office/drawing/2014/main" id="{015B0550-5E6D-432F-BC84-85C8D41AADA5}"/>
              </a:ext>
            </a:extLst>
          </p:cNvPr>
          <p:cNvSpPr/>
          <p:nvPr/>
        </p:nvSpPr>
        <p:spPr>
          <a:xfrm>
            <a:off x="600663" y="5137000"/>
            <a:ext cx="5221301" cy="442878"/>
          </a:xfrm>
          <a:prstGeom prst="rect">
            <a:avLst/>
          </a:prstGeom>
        </p:spPr>
        <p:txBody>
          <a:bodyPr wrap="none">
            <a:spAutoFit/>
          </a:bodyPr>
          <a:lstStyle/>
          <a:p>
            <a:pPr indent="266700"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Calibri" panose="020F0502020204030204" pitchFamily="34" charset="0"/>
              </a:rPr>
              <a:t>12</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上市公司和</a:t>
            </a:r>
            <a:r>
              <a:rPr lang="zh-CN" altLang="zh-CN" b="1" u="sng" kern="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非</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上市公司股权激励形式一览表</a:t>
            </a:r>
            <a:endParaRPr lang="zh-CN" altLang="zh-CN" sz="1600" kern="100" dirty="0">
              <a:effectLst/>
              <a:latin typeface="黑体" panose="02010609060101010101" pitchFamily="49" charset="-122"/>
              <a:ea typeface="黑体" panose="02010609060101010101" pitchFamily="49" charset="-122"/>
              <a:cs typeface="Calibri" panose="020F0502020204030204" pitchFamily="34" charset="0"/>
            </a:endParaRPr>
          </a:p>
        </p:txBody>
      </p:sp>
      <p:graphicFrame>
        <p:nvGraphicFramePr>
          <p:cNvPr id="9" name="表格 8">
            <a:extLst>
              <a:ext uri="{FF2B5EF4-FFF2-40B4-BE49-F238E27FC236}">
                <a16:creationId xmlns:a16="http://schemas.microsoft.com/office/drawing/2014/main" id="{536FDC69-8358-458A-A026-11A5310E735D}"/>
              </a:ext>
            </a:extLst>
          </p:cNvPr>
          <p:cNvGraphicFramePr>
            <a:graphicFrameLocks noGrp="1"/>
          </p:cNvGraphicFramePr>
          <p:nvPr>
            <p:extLst>
              <p:ext uri="{D42A27DB-BD31-4B8C-83A1-F6EECF244321}">
                <p14:modId xmlns:p14="http://schemas.microsoft.com/office/powerpoint/2010/main" val="2908453448"/>
              </p:ext>
            </p:extLst>
          </p:nvPr>
        </p:nvGraphicFramePr>
        <p:xfrm>
          <a:off x="882290" y="5639850"/>
          <a:ext cx="10827357" cy="694310"/>
        </p:xfrm>
        <a:graphic>
          <a:graphicData uri="http://schemas.openxmlformats.org/drawingml/2006/table">
            <a:tbl>
              <a:tblPr>
                <a:tableStyleId>{5C22544A-7EE6-4342-B048-85BDC9FD1C3A}</a:tableStyleId>
              </a:tblPr>
              <a:tblGrid>
                <a:gridCol w="1917212">
                  <a:extLst>
                    <a:ext uri="{9D8B030D-6E8A-4147-A177-3AD203B41FA5}">
                      <a16:colId xmlns:a16="http://schemas.microsoft.com/office/drawing/2014/main" val="1667003534"/>
                    </a:ext>
                  </a:extLst>
                </a:gridCol>
                <a:gridCol w="8910145">
                  <a:extLst>
                    <a:ext uri="{9D8B030D-6E8A-4147-A177-3AD203B41FA5}">
                      <a16:colId xmlns:a16="http://schemas.microsoft.com/office/drawing/2014/main" val="2854888091"/>
                    </a:ext>
                  </a:extLst>
                </a:gridCol>
              </a:tblGrid>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上市公司</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ctr">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股票期权</a:t>
                      </a:r>
                      <a:r>
                        <a:rPr lang="en-US" sz="1800" b="1" kern="100" dirty="0">
                          <a:solidFill>
                            <a:srgbClr val="002060"/>
                          </a:solidFill>
                          <a:effectLst/>
                          <a:latin typeface="黑体" panose="02010609060101010101" pitchFamily="49" charset="-122"/>
                          <a:ea typeface="黑体" panose="02010609060101010101" pitchFamily="49" charset="-122"/>
                        </a:rPr>
                        <a:t> + </a:t>
                      </a:r>
                      <a:r>
                        <a:rPr lang="zh-CN" sz="1800" b="1" u="sng" kern="100" dirty="0">
                          <a:solidFill>
                            <a:srgbClr val="002060"/>
                          </a:solidFill>
                          <a:effectLst/>
                          <a:latin typeface="黑体" panose="02010609060101010101" pitchFamily="49" charset="-122"/>
                          <a:ea typeface="黑体" panose="02010609060101010101" pitchFamily="49" charset="-122"/>
                        </a:rPr>
                        <a:t>限制性股票</a:t>
                      </a:r>
                      <a:r>
                        <a:rPr lang="en-US" sz="1800" b="1" u="sng" kern="100" dirty="0">
                          <a:solidFill>
                            <a:srgbClr val="002060"/>
                          </a:solidFill>
                          <a:effectLst/>
                          <a:latin typeface="黑体" panose="02010609060101010101" pitchFamily="49" charset="-122"/>
                          <a:ea typeface="黑体" panose="02010609060101010101" pitchFamily="49" charset="-122"/>
                        </a:rPr>
                        <a:t> + </a:t>
                      </a:r>
                      <a:r>
                        <a:rPr lang="zh-CN" sz="1800" b="1" u="sng" kern="100" dirty="0">
                          <a:solidFill>
                            <a:srgbClr val="002060"/>
                          </a:solidFill>
                          <a:effectLst/>
                          <a:latin typeface="黑体" panose="02010609060101010101" pitchFamily="49" charset="-122"/>
                          <a:ea typeface="黑体" panose="02010609060101010101" pitchFamily="49" charset="-122"/>
                        </a:rPr>
                        <a:t>股票增值权</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145965497"/>
                  </a:ext>
                </a:extLst>
              </a:tr>
              <a:tr h="0">
                <a:tc>
                  <a:txBody>
                    <a:bodyPr/>
                    <a:lstStyle/>
                    <a:p>
                      <a:pPr algn="l">
                        <a:lnSpc>
                          <a:spcPct val="150000"/>
                        </a:lnSpc>
                        <a:spcAft>
                          <a:spcPts val="0"/>
                        </a:spcAft>
                      </a:pPr>
                      <a:r>
                        <a:rPr lang="zh-CN" sz="1800" b="1" kern="0">
                          <a:solidFill>
                            <a:srgbClr val="002060"/>
                          </a:solidFill>
                          <a:effectLst/>
                          <a:latin typeface="黑体" panose="02010609060101010101" pitchFamily="49" charset="-122"/>
                          <a:ea typeface="黑体" panose="02010609060101010101" pitchFamily="49" charset="-122"/>
                        </a:rPr>
                        <a:t>非</a:t>
                      </a:r>
                      <a:r>
                        <a:rPr lang="zh-CN" sz="1800" b="1" kern="100">
                          <a:solidFill>
                            <a:srgbClr val="002060"/>
                          </a:solidFill>
                          <a:effectLst/>
                          <a:latin typeface="黑体" panose="02010609060101010101" pitchFamily="49" charset="-122"/>
                          <a:ea typeface="黑体" panose="02010609060101010101" pitchFamily="49" charset="-122"/>
                        </a:rPr>
                        <a:t>上市公司</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ctr">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股份期权</a:t>
                      </a:r>
                      <a:r>
                        <a:rPr lang="en-US" sz="1800" b="1" kern="100" dirty="0">
                          <a:solidFill>
                            <a:srgbClr val="002060"/>
                          </a:solidFill>
                          <a:effectLst/>
                          <a:latin typeface="黑体" panose="02010609060101010101" pitchFamily="49" charset="-122"/>
                          <a:ea typeface="黑体" panose="02010609060101010101" pitchFamily="49" charset="-122"/>
                        </a:rPr>
                        <a:t> + </a:t>
                      </a:r>
                      <a:r>
                        <a:rPr lang="zh-CN" sz="1800" b="1" kern="100" dirty="0">
                          <a:solidFill>
                            <a:srgbClr val="002060"/>
                          </a:solidFill>
                          <a:effectLst/>
                          <a:latin typeface="黑体" panose="02010609060101010101" pitchFamily="49" charset="-122"/>
                          <a:ea typeface="黑体" panose="02010609060101010101" pitchFamily="49" charset="-122"/>
                        </a:rPr>
                        <a:t>业绩股份</a:t>
                      </a:r>
                      <a:r>
                        <a:rPr lang="en-US" sz="1800" b="1" kern="100" dirty="0">
                          <a:solidFill>
                            <a:srgbClr val="002060"/>
                          </a:solidFill>
                          <a:effectLst/>
                          <a:latin typeface="黑体" panose="02010609060101010101" pitchFamily="49" charset="-122"/>
                          <a:ea typeface="黑体" panose="02010609060101010101" pitchFamily="49" charset="-122"/>
                        </a:rPr>
                        <a:t> + </a:t>
                      </a:r>
                      <a:r>
                        <a:rPr lang="zh-CN" sz="1800" b="1" kern="100" dirty="0">
                          <a:solidFill>
                            <a:srgbClr val="002060"/>
                          </a:solidFill>
                          <a:effectLst/>
                          <a:latin typeface="黑体" panose="02010609060101010101" pitchFamily="49" charset="-122"/>
                          <a:ea typeface="黑体" panose="02010609060101010101" pitchFamily="49" charset="-122"/>
                        </a:rPr>
                        <a:t>虚拟股票期权</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678221550"/>
                  </a:ext>
                </a:extLst>
              </a:tr>
            </a:tbl>
          </a:graphicData>
        </a:graphic>
      </p:graphicFrame>
    </p:spTree>
    <p:extLst>
      <p:ext uri="{BB962C8B-B14F-4D97-AF65-F5344CB8AC3E}">
        <p14:creationId xmlns:p14="http://schemas.microsoft.com/office/powerpoint/2010/main" val="7859947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287B6485-0C81-41D5-8419-A470B4AD2E06}"/>
              </a:ext>
            </a:extLst>
          </p:cNvPr>
          <p:cNvSpPr/>
          <p:nvPr/>
        </p:nvSpPr>
        <p:spPr>
          <a:xfrm>
            <a:off x="820586" y="469582"/>
            <a:ext cx="3209533" cy="442878"/>
          </a:xfrm>
          <a:prstGeom prst="rect">
            <a:avLst/>
          </a:prstGeom>
        </p:spPr>
        <p:txBody>
          <a:bodyPr wrap="none">
            <a:spAutoFit/>
          </a:bodyPr>
          <a:lstStyle/>
          <a:p>
            <a:pPr>
              <a:lnSpc>
                <a:spcPct val="150000"/>
              </a:lnSpc>
            </a:pPr>
            <a:r>
              <a:rPr lang="zh-CN"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 </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13.</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上市公司的股票期权概述</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F26EFA0E-E601-4A7F-9ADF-B9BD1BEF0CDF}"/>
              </a:ext>
            </a:extLst>
          </p:cNvPr>
          <p:cNvGraphicFramePr>
            <a:graphicFrameLocks noGrp="1"/>
          </p:cNvGraphicFramePr>
          <p:nvPr>
            <p:extLst>
              <p:ext uri="{D42A27DB-BD31-4B8C-83A1-F6EECF244321}">
                <p14:modId xmlns:p14="http://schemas.microsoft.com/office/powerpoint/2010/main" val="4030338324"/>
              </p:ext>
            </p:extLst>
          </p:nvPr>
        </p:nvGraphicFramePr>
        <p:xfrm>
          <a:off x="676147" y="919830"/>
          <a:ext cx="10839705" cy="5414330"/>
        </p:xfrm>
        <a:graphic>
          <a:graphicData uri="http://schemas.openxmlformats.org/drawingml/2006/table">
            <a:tbl>
              <a:tblPr>
                <a:tableStyleId>{5C22544A-7EE6-4342-B048-85BDC9FD1C3A}</a:tableStyleId>
              </a:tblPr>
              <a:tblGrid>
                <a:gridCol w="1774937">
                  <a:extLst>
                    <a:ext uri="{9D8B030D-6E8A-4147-A177-3AD203B41FA5}">
                      <a16:colId xmlns:a16="http://schemas.microsoft.com/office/drawing/2014/main" val="1554622646"/>
                    </a:ext>
                  </a:extLst>
                </a:gridCol>
                <a:gridCol w="9064768">
                  <a:extLst>
                    <a:ext uri="{9D8B030D-6E8A-4147-A177-3AD203B41FA5}">
                      <a16:colId xmlns:a16="http://schemas.microsoft.com/office/drawing/2014/main" val="4139828538"/>
                    </a:ext>
                  </a:extLst>
                </a:gridCol>
              </a:tblGrid>
              <a:tr h="514028">
                <a:tc>
                  <a:txBody>
                    <a:bodyPr/>
                    <a:lstStyle/>
                    <a:p>
                      <a:pPr algn="l">
                        <a:lnSpc>
                          <a:spcPct val="150000"/>
                        </a:lnSpc>
                        <a:spcAft>
                          <a:spcPts val="0"/>
                        </a:spcAft>
                      </a:pPr>
                      <a:r>
                        <a:rPr lang="zh-CN" sz="1300" b="1" kern="100" dirty="0">
                          <a:solidFill>
                            <a:srgbClr val="002060"/>
                          </a:solidFill>
                          <a:effectLst/>
                          <a:latin typeface="黑体" panose="02010609060101010101" pitchFamily="49" charset="-122"/>
                          <a:ea typeface="黑体" panose="02010609060101010101" pitchFamily="49" charset="-122"/>
                        </a:rPr>
                        <a:t>股票期权概念</a:t>
                      </a:r>
                      <a:endParaRPr lang="zh-CN" sz="13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8578" marR="48578" marT="0" marB="0"/>
                </a:tc>
                <a:tc>
                  <a:txBody>
                    <a:bodyPr/>
                    <a:lstStyle/>
                    <a:p>
                      <a:pPr algn="l">
                        <a:lnSpc>
                          <a:spcPct val="150000"/>
                        </a:lnSpc>
                        <a:spcAft>
                          <a:spcPts val="0"/>
                        </a:spcAft>
                      </a:pPr>
                      <a:r>
                        <a:rPr lang="zh-CN" sz="1300" b="1" kern="100">
                          <a:solidFill>
                            <a:srgbClr val="002060"/>
                          </a:solidFill>
                          <a:effectLst/>
                          <a:latin typeface="黑体" panose="02010609060101010101" pitchFamily="49" charset="-122"/>
                          <a:ea typeface="黑体" panose="02010609060101010101" pitchFamily="49" charset="-122"/>
                        </a:rPr>
                        <a:t>股票期权，也称经营者股票期权或管理者股票期权（</a:t>
                      </a:r>
                      <a:r>
                        <a:rPr lang="en-US" sz="1300" b="1" kern="100">
                          <a:solidFill>
                            <a:srgbClr val="002060"/>
                          </a:solidFill>
                          <a:effectLst/>
                          <a:latin typeface="黑体" panose="02010609060101010101" pitchFamily="49" charset="-122"/>
                          <a:ea typeface="黑体" panose="02010609060101010101" pitchFamily="49" charset="-122"/>
                        </a:rPr>
                        <a:t>ESO)</a:t>
                      </a:r>
                      <a:r>
                        <a:rPr lang="zh-CN" sz="1300" b="1" kern="100">
                          <a:solidFill>
                            <a:srgbClr val="002060"/>
                          </a:solidFill>
                          <a:effectLst/>
                          <a:latin typeface="黑体" panose="02010609060101010101" pitchFamily="49" charset="-122"/>
                          <a:ea typeface="黑体" panose="02010609060101010101" pitchFamily="49" charset="-122"/>
                        </a:rPr>
                        <a:t>，是指上市公司授予激励对象在未来一定期限内</a:t>
                      </a:r>
                      <a:r>
                        <a:rPr lang="en-US" sz="1300" b="1" kern="100">
                          <a:solidFill>
                            <a:srgbClr val="002060"/>
                          </a:solidFill>
                          <a:effectLst/>
                          <a:latin typeface="黑体" panose="02010609060101010101" pitchFamily="49" charset="-122"/>
                          <a:ea typeface="黑体" panose="02010609060101010101" pitchFamily="49" charset="-122"/>
                        </a:rPr>
                        <a:t>(</a:t>
                      </a:r>
                      <a:r>
                        <a:rPr lang="zh-CN" sz="1300" b="1" kern="100">
                          <a:solidFill>
                            <a:srgbClr val="002060"/>
                          </a:solidFill>
                          <a:effectLst/>
                          <a:latin typeface="黑体" panose="02010609060101010101" pitchFamily="49" charset="-122"/>
                          <a:ea typeface="黑体" panose="02010609060101010101" pitchFamily="49" charset="-122"/>
                        </a:rPr>
                        <a:t>行权期</a:t>
                      </a:r>
                      <a:r>
                        <a:rPr lang="en-US" sz="1300" b="1" kern="100">
                          <a:solidFill>
                            <a:srgbClr val="002060"/>
                          </a:solidFill>
                          <a:effectLst/>
                          <a:latin typeface="黑体" panose="02010609060101010101" pitchFamily="49" charset="-122"/>
                          <a:ea typeface="黑体" panose="02010609060101010101" pitchFamily="49" charset="-122"/>
                        </a:rPr>
                        <a:t>)</a:t>
                      </a:r>
                      <a:r>
                        <a:rPr lang="zh-CN" sz="1300" b="1" kern="100">
                          <a:solidFill>
                            <a:srgbClr val="002060"/>
                          </a:solidFill>
                          <a:effectLst/>
                          <a:latin typeface="黑体" panose="02010609060101010101" pitchFamily="49" charset="-122"/>
                          <a:ea typeface="黑体" panose="02010609060101010101" pitchFamily="49" charset="-122"/>
                        </a:rPr>
                        <a:t>以预先确定的价格（行权价）和条件购买本公司一定数量股票的权利。</a:t>
                      </a:r>
                      <a:endParaRPr lang="zh-CN" sz="13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8578" marR="48578" marT="0" marB="0"/>
                </a:tc>
                <a:extLst>
                  <a:ext uri="{0D108BD9-81ED-4DB2-BD59-A6C34878D82A}">
                    <a16:rowId xmlns:a16="http://schemas.microsoft.com/office/drawing/2014/main" val="1292211420"/>
                  </a:ext>
                </a:extLst>
              </a:tr>
              <a:tr h="514028">
                <a:tc>
                  <a:txBody>
                    <a:bodyPr/>
                    <a:lstStyle/>
                    <a:p>
                      <a:pPr algn="l">
                        <a:lnSpc>
                          <a:spcPct val="150000"/>
                        </a:lnSpc>
                        <a:spcAft>
                          <a:spcPts val="0"/>
                        </a:spcAft>
                      </a:pPr>
                      <a:r>
                        <a:rPr lang="zh-CN" sz="1300" b="1" kern="100">
                          <a:solidFill>
                            <a:srgbClr val="002060"/>
                          </a:solidFill>
                          <a:effectLst/>
                          <a:latin typeface="黑体" panose="02010609060101010101" pitchFamily="49" charset="-122"/>
                          <a:ea typeface="黑体" panose="02010609060101010101" pitchFamily="49" charset="-122"/>
                        </a:rPr>
                        <a:t>股票期权特征</a:t>
                      </a:r>
                      <a:endParaRPr lang="zh-CN" sz="13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8578" marR="48578" marT="0" marB="0"/>
                </a:tc>
                <a:tc>
                  <a:txBody>
                    <a:bodyPr/>
                    <a:lstStyle/>
                    <a:p>
                      <a:pPr algn="l">
                        <a:lnSpc>
                          <a:spcPct val="150000"/>
                        </a:lnSpc>
                        <a:spcAft>
                          <a:spcPts val="0"/>
                        </a:spcAft>
                      </a:pPr>
                      <a:r>
                        <a:rPr lang="zh-CN" sz="1300" b="1" kern="100" dirty="0">
                          <a:solidFill>
                            <a:srgbClr val="002060"/>
                          </a:solidFill>
                          <a:effectLst/>
                          <a:latin typeface="黑体" panose="02010609060101010101" pitchFamily="49" charset="-122"/>
                          <a:ea typeface="黑体" panose="02010609060101010101" pitchFamily="49" charset="-122"/>
                        </a:rPr>
                        <a:t>一是股票期权</a:t>
                      </a:r>
                      <a:r>
                        <a:rPr lang="zh-CN" sz="1300" b="1" u="sng" kern="100" dirty="0">
                          <a:solidFill>
                            <a:srgbClr val="002060"/>
                          </a:solidFill>
                          <a:effectLst/>
                          <a:latin typeface="黑体" panose="02010609060101010101" pitchFamily="49" charset="-122"/>
                          <a:ea typeface="黑体" panose="02010609060101010101" pitchFamily="49" charset="-122"/>
                        </a:rPr>
                        <a:t>是一种权利而不是义务</a:t>
                      </a:r>
                      <a:r>
                        <a:rPr lang="zh-CN" sz="1300" b="1" kern="100" dirty="0">
                          <a:solidFill>
                            <a:srgbClr val="002060"/>
                          </a:solidFill>
                          <a:effectLst/>
                          <a:latin typeface="黑体" panose="02010609060101010101" pitchFamily="49" charset="-122"/>
                          <a:ea typeface="黑体" panose="02010609060101010101" pitchFamily="49" charset="-122"/>
                        </a:rPr>
                        <a:t>，收益人可以买公司股票也可以不买</a:t>
                      </a:r>
                      <a:r>
                        <a:rPr lang="en-US" sz="1300" b="1" kern="100" dirty="0">
                          <a:solidFill>
                            <a:srgbClr val="002060"/>
                          </a:solidFill>
                          <a:effectLst/>
                          <a:latin typeface="黑体" panose="02010609060101010101" pitchFamily="49" charset="-122"/>
                          <a:ea typeface="黑体" panose="02010609060101010101" pitchFamily="49" charset="-122"/>
                        </a:rPr>
                        <a:t>;</a:t>
                      </a:r>
                      <a:r>
                        <a:rPr lang="zh-CN" sz="1300" b="1" kern="100" dirty="0">
                          <a:solidFill>
                            <a:srgbClr val="002060"/>
                          </a:solidFill>
                          <a:effectLst/>
                          <a:latin typeface="黑体" panose="02010609060101010101" pitchFamily="49" charset="-122"/>
                          <a:ea typeface="黑体" panose="02010609060101010101" pitchFamily="49" charset="-122"/>
                        </a:rPr>
                        <a:t>二是股票期权</a:t>
                      </a:r>
                      <a:r>
                        <a:rPr lang="zh-CN" sz="1300" b="1" u="sng" kern="100" dirty="0">
                          <a:solidFill>
                            <a:srgbClr val="002060"/>
                          </a:solidFill>
                          <a:effectLst/>
                          <a:latin typeface="黑体" panose="02010609060101010101" pitchFamily="49" charset="-122"/>
                          <a:ea typeface="黑体" panose="02010609060101010101" pitchFamily="49" charset="-122"/>
                        </a:rPr>
                        <a:t>只有在行权价低于行权时</a:t>
                      </a:r>
                      <a:r>
                        <a:rPr lang="zh-CN" sz="1300" b="1" kern="100" dirty="0">
                          <a:solidFill>
                            <a:srgbClr val="002060"/>
                          </a:solidFill>
                          <a:effectLst/>
                          <a:latin typeface="黑体" panose="02010609060101010101" pitchFamily="49" charset="-122"/>
                          <a:ea typeface="黑体" panose="02010609060101010101" pitchFamily="49" charset="-122"/>
                        </a:rPr>
                        <a:t>，本企业股票的市场价格才</a:t>
                      </a:r>
                      <a:r>
                        <a:rPr lang="zh-CN" sz="1300" b="1" u="sng" kern="100" dirty="0">
                          <a:solidFill>
                            <a:srgbClr val="002060"/>
                          </a:solidFill>
                          <a:effectLst/>
                          <a:latin typeface="黑体" panose="02010609060101010101" pitchFamily="49" charset="-122"/>
                          <a:ea typeface="黑体" panose="02010609060101010101" pitchFamily="49" charset="-122"/>
                        </a:rPr>
                        <a:t>有价值</a:t>
                      </a:r>
                      <a:r>
                        <a:rPr lang="zh-CN" sz="1300" b="1" kern="100" dirty="0">
                          <a:solidFill>
                            <a:srgbClr val="002060"/>
                          </a:solidFill>
                          <a:effectLst/>
                          <a:latin typeface="黑体" panose="02010609060101010101" pitchFamily="49" charset="-122"/>
                          <a:ea typeface="黑体" panose="02010609060101010101" pitchFamily="49" charset="-122"/>
                        </a:rPr>
                        <a:t>； 三是股票期权是公司</a:t>
                      </a:r>
                      <a:r>
                        <a:rPr lang="zh-CN" sz="1300" b="1" u="sng" kern="100" dirty="0">
                          <a:solidFill>
                            <a:srgbClr val="002060"/>
                          </a:solidFill>
                          <a:effectLst/>
                          <a:latin typeface="黑体" panose="02010609060101010101" pitchFamily="49" charset="-122"/>
                          <a:ea typeface="黑体" panose="02010609060101010101" pitchFamily="49" charset="-122"/>
                        </a:rPr>
                        <a:t>无偿给予经营者</a:t>
                      </a:r>
                      <a:r>
                        <a:rPr lang="zh-CN" sz="1300" b="1" kern="100" dirty="0">
                          <a:solidFill>
                            <a:srgbClr val="002060"/>
                          </a:solidFill>
                          <a:effectLst/>
                          <a:latin typeface="黑体" panose="02010609060101010101" pitchFamily="49" charset="-122"/>
                          <a:ea typeface="黑体" panose="02010609060101010101" pitchFamily="49" charset="-122"/>
                        </a:rPr>
                        <a:t>的。</a:t>
                      </a:r>
                      <a:endParaRPr lang="zh-CN" sz="13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8578" marR="48578" marT="0" marB="0"/>
                </a:tc>
                <a:extLst>
                  <a:ext uri="{0D108BD9-81ED-4DB2-BD59-A6C34878D82A}">
                    <a16:rowId xmlns:a16="http://schemas.microsoft.com/office/drawing/2014/main" val="2860880820"/>
                  </a:ext>
                </a:extLst>
              </a:tr>
              <a:tr h="1048387">
                <a:tc>
                  <a:txBody>
                    <a:bodyPr/>
                    <a:lstStyle/>
                    <a:p>
                      <a:pPr algn="l">
                        <a:lnSpc>
                          <a:spcPct val="150000"/>
                        </a:lnSpc>
                        <a:spcAft>
                          <a:spcPts val="0"/>
                        </a:spcAft>
                      </a:pPr>
                      <a:r>
                        <a:rPr lang="zh-CN" sz="1300" b="1" kern="100">
                          <a:solidFill>
                            <a:srgbClr val="002060"/>
                          </a:solidFill>
                          <a:effectLst/>
                          <a:latin typeface="黑体" panose="02010609060101010101" pitchFamily="49" charset="-122"/>
                          <a:ea typeface="黑体" panose="02010609060101010101" pitchFamily="49" charset="-122"/>
                        </a:rPr>
                        <a:t>股票期权优点</a:t>
                      </a:r>
                      <a:endParaRPr lang="zh-CN" sz="13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8578" marR="48578" marT="0" marB="0"/>
                </a:tc>
                <a:tc>
                  <a:txBody>
                    <a:bodyPr/>
                    <a:lstStyle/>
                    <a:p>
                      <a:pPr marL="342900" lvl="0" indent="-342900" algn="l">
                        <a:lnSpc>
                          <a:spcPct val="150000"/>
                        </a:lnSpc>
                        <a:spcAft>
                          <a:spcPts val="0"/>
                        </a:spcAft>
                        <a:buFont typeface="+mj-lt"/>
                        <a:buAutoNum type="arabicPeriod"/>
                      </a:pPr>
                      <a:r>
                        <a:rPr lang="zh-CN" sz="1300" b="1" kern="100" dirty="0">
                          <a:solidFill>
                            <a:srgbClr val="002060"/>
                          </a:solidFill>
                          <a:effectLst/>
                          <a:latin typeface="黑体" panose="02010609060101010101" pitchFamily="49" charset="-122"/>
                          <a:ea typeface="黑体" panose="02010609060101010101" pitchFamily="49" charset="-122"/>
                        </a:rPr>
                        <a:t>可以把经营者利益与股东利益及企业发展结合起来，使企业股东的资产权益首先得到保障。</a:t>
                      </a:r>
                    </a:p>
                    <a:p>
                      <a:pPr marL="342900" lvl="0" indent="-342900" algn="l">
                        <a:lnSpc>
                          <a:spcPct val="150000"/>
                        </a:lnSpc>
                        <a:spcAft>
                          <a:spcPts val="0"/>
                        </a:spcAft>
                        <a:buFont typeface="+mj-lt"/>
                        <a:buAutoNum type="arabicPeriod"/>
                      </a:pPr>
                      <a:r>
                        <a:rPr lang="zh-CN" sz="1300" b="1" kern="100" dirty="0">
                          <a:solidFill>
                            <a:srgbClr val="002060"/>
                          </a:solidFill>
                          <a:effectLst/>
                          <a:latin typeface="黑体" panose="02010609060101010101" pitchFamily="49" charset="-122"/>
                          <a:ea typeface="黑体" panose="02010609060101010101" pitchFamily="49" charset="-122"/>
                        </a:rPr>
                        <a:t>对于经营者而言，可以</a:t>
                      </a:r>
                      <a:r>
                        <a:rPr lang="zh-CN" sz="1300" b="1" u="sng" kern="100" dirty="0">
                          <a:solidFill>
                            <a:srgbClr val="002060"/>
                          </a:solidFill>
                          <a:effectLst/>
                          <a:latin typeface="黑体" panose="02010609060101010101" pitchFamily="49" charset="-122"/>
                          <a:ea typeface="黑体" panose="02010609060101010101" pitchFamily="49" charset="-122"/>
                        </a:rPr>
                        <a:t>让经营者分享企业的预期收益</a:t>
                      </a:r>
                      <a:r>
                        <a:rPr lang="zh-CN" sz="1300" b="1" kern="100" dirty="0">
                          <a:solidFill>
                            <a:srgbClr val="002060"/>
                          </a:solidFill>
                          <a:effectLst/>
                          <a:latin typeface="黑体" panose="02010609060101010101" pitchFamily="49" charset="-122"/>
                          <a:ea typeface="黑体" panose="02010609060101010101" pitchFamily="49" charset="-122"/>
                        </a:rPr>
                        <a:t>，</a:t>
                      </a:r>
                      <a:r>
                        <a:rPr lang="zh-CN" sz="1300" b="1" u="sng" kern="100" dirty="0">
                          <a:solidFill>
                            <a:srgbClr val="002060"/>
                          </a:solidFill>
                          <a:effectLst/>
                          <a:latin typeface="黑体" panose="02010609060101010101" pitchFamily="49" charset="-122"/>
                          <a:ea typeface="黑体" panose="02010609060101010101" pitchFamily="49" charset="-122"/>
                        </a:rPr>
                        <a:t>突破只分享当期收益的局限性，经营者可以在风险较小的前提下得到较大的激励。</a:t>
                      </a:r>
                      <a:endParaRPr lang="zh-CN" sz="1300" b="1" kern="100" dirty="0">
                        <a:solidFill>
                          <a:srgbClr val="002060"/>
                        </a:solidFill>
                        <a:effectLst/>
                        <a:latin typeface="黑体" panose="02010609060101010101" pitchFamily="49" charset="-122"/>
                        <a:ea typeface="黑体" panose="02010609060101010101" pitchFamily="49" charset="-122"/>
                      </a:endParaRPr>
                    </a:p>
                    <a:p>
                      <a:pPr marL="342900" lvl="0" indent="-342900" algn="l">
                        <a:lnSpc>
                          <a:spcPct val="150000"/>
                        </a:lnSpc>
                        <a:spcAft>
                          <a:spcPts val="0"/>
                        </a:spcAft>
                        <a:buFont typeface="+mj-lt"/>
                        <a:buAutoNum type="arabicPeriod"/>
                      </a:pPr>
                      <a:r>
                        <a:rPr lang="zh-CN" sz="1300" b="1" kern="100" dirty="0">
                          <a:solidFill>
                            <a:srgbClr val="002060"/>
                          </a:solidFill>
                          <a:effectLst/>
                          <a:latin typeface="黑体" panose="02010609060101010101" pitchFamily="49" charset="-122"/>
                          <a:ea typeface="黑体" panose="02010609060101010101" pitchFamily="49" charset="-122"/>
                        </a:rPr>
                        <a:t>激励手段比较灵活，便于个案处理。</a:t>
                      </a:r>
                      <a:endParaRPr lang="zh-CN" sz="13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8578" marR="48578" marT="0" marB="0"/>
                </a:tc>
                <a:extLst>
                  <a:ext uri="{0D108BD9-81ED-4DB2-BD59-A6C34878D82A}">
                    <a16:rowId xmlns:a16="http://schemas.microsoft.com/office/drawing/2014/main" val="2860244226"/>
                  </a:ext>
                </a:extLst>
              </a:tr>
              <a:tr h="1048387">
                <a:tc>
                  <a:txBody>
                    <a:bodyPr/>
                    <a:lstStyle/>
                    <a:p>
                      <a:pPr algn="l">
                        <a:lnSpc>
                          <a:spcPct val="150000"/>
                        </a:lnSpc>
                        <a:spcAft>
                          <a:spcPts val="0"/>
                        </a:spcAft>
                      </a:pPr>
                      <a:r>
                        <a:rPr lang="zh-CN" sz="1300" b="1" kern="100">
                          <a:solidFill>
                            <a:srgbClr val="002060"/>
                          </a:solidFill>
                          <a:effectLst/>
                          <a:latin typeface="黑体" panose="02010609060101010101" pitchFamily="49" charset="-122"/>
                          <a:ea typeface="黑体" panose="02010609060101010101" pitchFamily="49" charset="-122"/>
                        </a:rPr>
                        <a:t>股票期权局限性</a:t>
                      </a:r>
                      <a:endParaRPr lang="zh-CN" sz="13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8578" marR="48578" marT="0" marB="0"/>
                </a:tc>
                <a:tc>
                  <a:txBody>
                    <a:bodyPr/>
                    <a:lstStyle/>
                    <a:p>
                      <a:pPr marL="139700" indent="-139700" algn="l">
                        <a:lnSpc>
                          <a:spcPct val="150000"/>
                        </a:lnSpc>
                        <a:spcAft>
                          <a:spcPts val="0"/>
                        </a:spcAft>
                      </a:pPr>
                      <a:r>
                        <a:rPr lang="zh-CN" sz="1300" b="1" kern="100">
                          <a:solidFill>
                            <a:srgbClr val="002060"/>
                          </a:solidFill>
                          <a:effectLst/>
                          <a:latin typeface="黑体" panose="02010609060101010101" pitchFamily="49" charset="-122"/>
                          <a:ea typeface="黑体" panose="02010609060101010101" pitchFamily="49" charset="-122"/>
                        </a:rPr>
                        <a:t>一是股票期权</a:t>
                      </a:r>
                      <a:r>
                        <a:rPr lang="zh-CN" sz="1300" b="1" u="sng" kern="100">
                          <a:solidFill>
                            <a:srgbClr val="002060"/>
                          </a:solidFill>
                          <a:effectLst/>
                          <a:latin typeface="黑体" panose="02010609060101010101" pitchFamily="49" charset="-122"/>
                          <a:ea typeface="黑体" panose="02010609060101010101" pitchFamily="49" charset="-122"/>
                        </a:rPr>
                        <a:t>只适用于上市公司，而且成长性较好、股价呈强势上涨的上市公司；</a:t>
                      </a:r>
                      <a:endParaRPr lang="zh-CN" sz="13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300" b="1" kern="100">
                          <a:solidFill>
                            <a:srgbClr val="002060"/>
                          </a:solidFill>
                          <a:effectLst/>
                          <a:latin typeface="黑体" panose="02010609060101010101" pitchFamily="49" charset="-122"/>
                          <a:ea typeface="黑体" panose="02010609060101010101" pitchFamily="49" charset="-122"/>
                        </a:rPr>
                        <a:t>二是股票期权</a:t>
                      </a:r>
                      <a:r>
                        <a:rPr lang="zh-CN" sz="1300" b="1" u="sng" kern="100">
                          <a:solidFill>
                            <a:srgbClr val="002060"/>
                          </a:solidFill>
                          <a:effectLst/>
                          <a:latin typeface="黑体" panose="02010609060101010101" pitchFamily="49" charset="-122"/>
                          <a:ea typeface="黑体" panose="02010609060101010101" pitchFamily="49" charset="-122"/>
                        </a:rPr>
                        <a:t>需要依托规范而有生气的股票市场，需要公司建立规范的法人治理结构</a:t>
                      </a:r>
                      <a:r>
                        <a:rPr lang="en-US" sz="1300" b="1" u="sng" kern="100">
                          <a:solidFill>
                            <a:srgbClr val="002060"/>
                          </a:solidFill>
                          <a:effectLst/>
                          <a:latin typeface="黑体" panose="02010609060101010101" pitchFamily="49" charset="-122"/>
                          <a:ea typeface="黑体" panose="02010609060101010101" pitchFamily="49" charset="-122"/>
                        </a:rPr>
                        <a:t>;</a:t>
                      </a:r>
                      <a:endParaRPr lang="zh-CN" sz="13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300" b="1" kern="100">
                          <a:solidFill>
                            <a:srgbClr val="002060"/>
                          </a:solidFill>
                          <a:effectLst/>
                          <a:latin typeface="黑体" panose="02010609060101010101" pitchFamily="49" charset="-122"/>
                          <a:ea typeface="黑体" panose="02010609060101010101" pitchFamily="49" charset="-122"/>
                        </a:rPr>
                        <a:t>三是股票期权</a:t>
                      </a:r>
                      <a:r>
                        <a:rPr lang="zh-CN" sz="1300" b="1" u="sng" kern="100">
                          <a:solidFill>
                            <a:srgbClr val="002060"/>
                          </a:solidFill>
                          <a:effectLst/>
                          <a:latin typeface="黑体" panose="02010609060101010101" pitchFamily="49" charset="-122"/>
                          <a:ea typeface="黑体" panose="02010609060101010101" pitchFamily="49" charset="-122"/>
                        </a:rPr>
                        <a:t>容易诱发弄虚作假、恶意 操纵和短期炒作等不良行为</a:t>
                      </a:r>
                      <a:r>
                        <a:rPr lang="zh-CN" sz="1300" b="1" kern="100">
                          <a:solidFill>
                            <a:srgbClr val="002060"/>
                          </a:solidFill>
                          <a:effectLst/>
                          <a:latin typeface="黑体" panose="02010609060101010101" pitchFamily="49" charset="-122"/>
                          <a:ea typeface="黑体" panose="02010609060101010101" pitchFamily="49" charset="-122"/>
                        </a:rPr>
                        <a:t>；</a:t>
                      </a:r>
                    </a:p>
                    <a:p>
                      <a:pPr algn="l">
                        <a:lnSpc>
                          <a:spcPct val="150000"/>
                        </a:lnSpc>
                        <a:spcAft>
                          <a:spcPts val="0"/>
                        </a:spcAft>
                      </a:pPr>
                      <a:r>
                        <a:rPr lang="zh-CN" sz="1300" b="1" kern="100">
                          <a:solidFill>
                            <a:srgbClr val="002060"/>
                          </a:solidFill>
                          <a:effectLst/>
                          <a:latin typeface="黑体" panose="02010609060101010101" pitchFamily="49" charset="-122"/>
                          <a:ea typeface="黑体" panose="02010609060101010101" pitchFamily="49" charset="-122"/>
                        </a:rPr>
                        <a:t>四是</a:t>
                      </a:r>
                      <a:r>
                        <a:rPr lang="zh-CN" sz="1300" b="1" u="sng" kern="100">
                          <a:solidFill>
                            <a:srgbClr val="002060"/>
                          </a:solidFill>
                          <a:effectLst/>
                          <a:latin typeface="黑体" panose="02010609060101010101" pitchFamily="49" charset="-122"/>
                          <a:ea typeface="黑体" panose="02010609060101010101" pitchFamily="49" charset="-122"/>
                        </a:rPr>
                        <a:t>难以准确地衡量经营者的表现和企业真实的经营状况。</a:t>
                      </a:r>
                      <a:endParaRPr lang="zh-CN" sz="13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8578" marR="48578" marT="0" marB="0"/>
                </a:tc>
                <a:extLst>
                  <a:ext uri="{0D108BD9-81ED-4DB2-BD59-A6C34878D82A}">
                    <a16:rowId xmlns:a16="http://schemas.microsoft.com/office/drawing/2014/main" val="2147006820"/>
                  </a:ext>
                </a:extLst>
              </a:tr>
              <a:tr h="1226507">
                <a:tc>
                  <a:txBody>
                    <a:bodyPr/>
                    <a:lstStyle/>
                    <a:p>
                      <a:pPr algn="l">
                        <a:lnSpc>
                          <a:spcPct val="150000"/>
                        </a:lnSpc>
                        <a:spcAft>
                          <a:spcPts val="0"/>
                        </a:spcAft>
                      </a:pPr>
                      <a:r>
                        <a:rPr lang="zh-CN" sz="1300" b="1" kern="100">
                          <a:solidFill>
                            <a:srgbClr val="002060"/>
                          </a:solidFill>
                          <a:effectLst/>
                          <a:latin typeface="黑体" panose="02010609060101010101" pitchFamily="49" charset="-122"/>
                          <a:ea typeface="黑体" panose="02010609060101010101" pitchFamily="49" charset="-122"/>
                        </a:rPr>
                        <a:t>股票期权计划内容</a:t>
                      </a:r>
                      <a:endParaRPr lang="zh-CN" sz="13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8578" marR="48578" marT="0" marB="0"/>
                </a:tc>
                <a:tc>
                  <a:txBody>
                    <a:bodyPr/>
                    <a:lstStyle/>
                    <a:p>
                      <a:pPr marL="342900" lvl="0" indent="-342900" algn="l">
                        <a:lnSpc>
                          <a:spcPct val="150000"/>
                        </a:lnSpc>
                        <a:spcAft>
                          <a:spcPts val="0"/>
                        </a:spcAft>
                        <a:buFont typeface="+mj-lt"/>
                        <a:buAutoNum type="arabicPeriod"/>
                      </a:pPr>
                      <a:r>
                        <a:rPr lang="zh-CN" sz="1300" b="1" kern="100" dirty="0">
                          <a:solidFill>
                            <a:srgbClr val="002060"/>
                          </a:solidFill>
                          <a:effectLst/>
                          <a:latin typeface="黑体" panose="02010609060101010101" pitchFamily="49" charset="-122"/>
                          <a:ea typeface="黑体" panose="02010609060101010101" pitchFamily="49" charset="-122"/>
                        </a:rPr>
                        <a:t>激励范围和对象</a:t>
                      </a:r>
                    </a:p>
                    <a:p>
                      <a:pPr marL="342900" lvl="0" indent="-342900" algn="l">
                        <a:lnSpc>
                          <a:spcPct val="150000"/>
                        </a:lnSpc>
                        <a:spcAft>
                          <a:spcPts val="0"/>
                        </a:spcAft>
                        <a:buFont typeface="+mj-lt"/>
                        <a:buAutoNum type="arabicPeriod"/>
                      </a:pPr>
                      <a:r>
                        <a:rPr lang="zh-CN" sz="1300" b="1" kern="100" dirty="0">
                          <a:solidFill>
                            <a:srgbClr val="002060"/>
                          </a:solidFill>
                          <a:effectLst/>
                          <a:latin typeface="黑体" panose="02010609060101010101" pitchFamily="49" charset="-122"/>
                          <a:ea typeface="黑体" panose="02010609060101010101" pitchFamily="49" charset="-122"/>
                        </a:rPr>
                        <a:t>激励额度</a:t>
                      </a:r>
                    </a:p>
                    <a:p>
                      <a:pPr marL="342900" lvl="0" indent="-342900" algn="l">
                        <a:lnSpc>
                          <a:spcPct val="150000"/>
                        </a:lnSpc>
                        <a:spcAft>
                          <a:spcPts val="0"/>
                        </a:spcAft>
                        <a:buFont typeface="+mj-lt"/>
                        <a:buAutoNum type="arabicPeriod"/>
                      </a:pPr>
                      <a:r>
                        <a:rPr lang="zh-CN" sz="1300" b="1" kern="100" dirty="0">
                          <a:solidFill>
                            <a:srgbClr val="002060"/>
                          </a:solidFill>
                          <a:effectLst/>
                          <a:latin typeface="黑体" panose="02010609060101010101" pitchFamily="49" charset="-122"/>
                          <a:ea typeface="黑体" panose="02010609060101010101" pitchFamily="49" charset="-122"/>
                        </a:rPr>
                        <a:t>股票来源</a:t>
                      </a:r>
                    </a:p>
                    <a:p>
                      <a:pPr marL="342900" lvl="0" indent="-342900" algn="l">
                        <a:lnSpc>
                          <a:spcPct val="150000"/>
                        </a:lnSpc>
                        <a:spcAft>
                          <a:spcPts val="0"/>
                        </a:spcAft>
                        <a:buFont typeface="+mj-lt"/>
                        <a:buAutoNum type="arabicPeriod"/>
                      </a:pPr>
                      <a:r>
                        <a:rPr lang="zh-CN" sz="1300" b="1" kern="100" dirty="0">
                          <a:solidFill>
                            <a:srgbClr val="002060"/>
                          </a:solidFill>
                          <a:effectLst/>
                          <a:latin typeface="黑体" panose="02010609060101010101" pitchFamily="49" charset="-122"/>
                          <a:ea typeface="黑体" panose="02010609060101010101" pitchFamily="49" charset="-122"/>
                        </a:rPr>
                        <a:t>资金来源</a:t>
                      </a:r>
                    </a:p>
                    <a:p>
                      <a:pPr marL="342900" lvl="0" indent="-342900" algn="l">
                        <a:lnSpc>
                          <a:spcPct val="150000"/>
                        </a:lnSpc>
                        <a:spcAft>
                          <a:spcPts val="0"/>
                        </a:spcAft>
                        <a:buFont typeface="+mj-lt"/>
                        <a:buAutoNum type="arabicPeriod"/>
                      </a:pPr>
                      <a:r>
                        <a:rPr lang="zh-CN" sz="1300" b="1" kern="100" dirty="0">
                          <a:solidFill>
                            <a:srgbClr val="002060"/>
                          </a:solidFill>
                          <a:effectLst/>
                          <a:latin typeface="黑体" panose="02010609060101010101" pitchFamily="49" charset="-122"/>
                          <a:ea typeface="黑体" panose="02010609060101010101" pitchFamily="49" charset="-122"/>
                        </a:rPr>
                        <a:t>有关时间规定</a:t>
                      </a:r>
                    </a:p>
                    <a:p>
                      <a:pPr marL="342900" lvl="0" indent="-342900" algn="l">
                        <a:lnSpc>
                          <a:spcPct val="150000"/>
                        </a:lnSpc>
                        <a:spcAft>
                          <a:spcPts val="0"/>
                        </a:spcAft>
                        <a:buFont typeface="+mj-lt"/>
                        <a:buAutoNum type="arabicPeriod"/>
                      </a:pPr>
                      <a:r>
                        <a:rPr lang="zh-CN" sz="1300" b="1" kern="100" dirty="0">
                          <a:solidFill>
                            <a:srgbClr val="002060"/>
                          </a:solidFill>
                          <a:effectLst/>
                          <a:latin typeface="黑体" panose="02010609060101010101" pitchFamily="49" charset="-122"/>
                          <a:ea typeface="黑体" panose="02010609060101010101" pitchFamily="49" charset="-122"/>
                        </a:rPr>
                        <a:t>行权价格</a:t>
                      </a:r>
                    </a:p>
                    <a:p>
                      <a:pPr marL="342900" lvl="0" indent="-342900" algn="l">
                        <a:lnSpc>
                          <a:spcPct val="150000"/>
                        </a:lnSpc>
                        <a:spcAft>
                          <a:spcPts val="0"/>
                        </a:spcAft>
                        <a:buFont typeface="+mj-lt"/>
                        <a:buAutoNum type="arabicPeriod"/>
                      </a:pPr>
                      <a:r>
                        <a:rPr lang="zh-CN" sz="1300" b="1" kern="100" dirty="0">
                          <a:solidFill>
                            <a:srgbClr val="002060"/>
                          </a:solidFill>
                          <a:effectLst/>
                          <a:latin typeface="黑体" panose="02010609060101010101" pitchFamily="49" charset="-122"/>
                          <a:ea typeface="黑体" panose="02010609060101010101" pitchFamily="49" charset="-122"/>
                        </a:rPr>
                        <a:t>执行方式</a:t>
                      </a:r>
                      <a:endParaRPr lang="zh-CN" sz="13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48578" marR="48578" marT="0" marB="0"/>
                </a:tc>
                <a:extLst>
                  <a:ext uri="{0D108BD9-81ED-4DB2-BD59-A6C34878D82A}">
                    <a16:rowId xmlns:a16="http://schemas.microsoft.com/office/drawing/2014/main" val="425829193"/>
                  </a:ext>
                </a:extLst>
              </a:tr>
            </a:tbl>
          </a:graphicData>
        </a:graphic>
      </p:graphicFrame>
    </p:spTree>
    <p:extLst>
      <p:ext uri="{BB962C8B-B14F-4D97-AF65-F5344CB8AC3E}">
        <p14:creationId xmlns:p14="http://schemas.microsoft.com/office/powerpoint/2010/main" val="9170011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36B7114E-0F52-4E54-A1A0-8ACA68EA19EB}"/>
              </a:ext>
            </a:extLst>
          </p:cNvPr>
          <p:cNvSpPr/>
          <p:nvPr/>
        </p:nvSpPr>
        <p:spPr>
          <a:xfrm>
            <a:off x="820586" y="532723"/>
            <a:ext cx="4371710" cy="442878"/>
          </a:xfrm>
          <a:prstGeom prst="rect">
            <a:avLst/>
          </a:prstGeom>
        </p:spPr>
        <p:txBody>
          <a:bodyPr wrap="none">
            <a:spAutoFit/>
          </a:bodyPr>
          <a:lstStyle/>
          <a:p>
            <a:pPr>
              <a:lnSpc>
                <a:spcPct val="150000"/>
              </a:lnSpc>
            </a:pPr>
            <a:r>
              <a:rPr lang="zh-CN" altLang="zh-CN" b="1" kern="100" dirty="0">
                <a:solidFill>
                  <a:srgbClr val="000080"/>
                </a:solidFill>
                <a:latin typeface="黑体" panose="02010609060101010101" pitchFamily="49" charset="-122"/>
                <a:ea typeface="黑体" panose="02010609060101010101" pitchFamily="49" charset="-122"/>
                <a:cs typeface="Times New Roman" panose="02020603050405020304" pitchFamily="18" charset="0"/>
              </a:rPr>
              <a:t> </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13.</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上市公司股票期权的激励范围和对象</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CB5C0128-132F-41C8-BEB3-D3DE20212ED2}"/>
              </a:ext>
            </a:extLst>
          </p:cNvPr>
          <p:cNvGraphicFramePr>
            <a:graphicFrameLocks noGrp="1"/>
          </p:cNvGraphicFramePr>
          <p:nvPr>
            <p:extLst>
              <p:ext uri="{D42A27DB-BD31-4B8C-83A1-F6EECF244321}">
                <p14:modId xmlns:p14="http://schemas.microsoft.com/office/powerpoint/2010/main" val="2917431520"/>
              </p:ext>
            </p:extLst>
          </p:nvPr>
        </p:nvGraphicFramePr>
        <p:xfrm>
          <a:off x="820586" y="1028658"/>
          <a:ext cx="10550827" cy="5027615"/>
        </p:xfrm>
        <a:graphic>
          <a:graphicData uri="http://schemas.openxmlformats.org/drawingml/2006/table">
            <a:tbl>
              <a:tblPr>
                <a:tableStyleId>{5C22544A-7EE6-4342-B048-85BDC9FD1C3A}</a:tableStyleId>
              </a:tblPr>
              <a:tblGrid>
                <a:gridCol w="1558630">
                  <a:extLst>
                    <a:ext uri="{9D8B030D-6E8A-4147-A177-3AD203B41FA5}">
                      <a16:colId xmlns:a16="http://schemas.microsoft.com/office/drawing/2014/main" val="26431392"/>
                    </a:ext>
                  </a:extLst>
                </a:gridCol>
                <a:gridCol w="8992197">
                  <a:extLst>
                    <a:ext uri="{9D8B030D-6E8A-4147-A177-3AD203B41FA5}">
                      <a16:colId xmlns:a16="http://schemas.microsoft.com/office/drawing/2014/main" val="1105600995"/>
                    </a:ext>
                  </a:extLst>
                </a:gridCol>
              </a:tblGrid>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国外激励对象</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包括公司经理， 技术人员，大多数员工甚至外部董事，母、子公司员工以及重要的客户单位等。</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086780664"/>
                  </a:ext>
                </a:extLst>
              </a:tr>
              <a:tr h="0">
                <a:tc rowSpan="4">
                  <a:txBody>
                    <a:bodyPr/>
                    <a:lstStyle/>
                    <a:p>
                      <a:pPr algn="ctr">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中国</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）激励范围：已完成股权分置改革的在沪深交易所上市的境内上市公司和在境外上市的国有控股企业。</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933727662"/>
                  </a:ext>
                </a:extLst>
              </a:tr>
              <a:tr h="0">
                <a:tc vMerge="1">
                  <a:txBody>
                    <a:bodyPr/>
                    <a:lstStyle/>
                    <a:p>
                      <a:endParaRPr lang="zh-CN" altLang="en-US"/>
                    </a:p>
                  </a:txBody>
                  <a:tcPr/>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）激励对象：</a:t>
                      </a:r>
                      <a:r>
                        <a:rPr lang="zh-CN" sz="1800" b="1" u="sng" kern="100">
                          <a:solidFill>
                            <a:srgbClr val="002060"/>
                          </a:solidFill>
                          <a:effectLst/>
                          <a:latin typeface="黑体" panose="02010609060101010101" pitchFamily="49" charset="-122"/>
                          <a:ea typeface="黑体" panose="02010609060101010101" pitchFamily="49" charset="-122"/>
                        </a:rPr>
                        <a:t>上市公司的董事、髙级管理人员、核心技术</a:t>
                      </a:r>
                      <a:r>
                        <a:rPr lang="en-US" sz="1800" b="1" u="sng" kern="100">
                          <a:solidFill>
                            <a:srgbClr val="002060"/>
                          </a:solidFill>
                          <a:effectLst/>
                          <a:latin typeface="黑体" panose="02010609060101010101" pitchFamily="49" charset="-122"/>
                          <a:ea typeface="黑体" panose="02010609060101010101" pitchFamily="49" charset="-122"/>
                        </a:rPr>
                        <a:t> (</a:t>
                      </a:r>
                      <a:r>
                        <a:rPr lang="zh-CN" sz="1800" b="1" u="sng" kern="100">
                          <a:solidFill>
                            <a:srgbClr val="002060"/>
                          </a:solidFill>
                          <a:effectLst/>
                          <a:latin typeface="黑体" panose="02010609060101010101" pitchFamily="49" charset="-122"/>
                          <a:ea typeface="黑体" panose="02010609060101010101" pitchFamily="49" charset="-122"/>
                        </a:rPr>
                        <a:t>业务</a:t>
                      </a:r>
                      <a:r>
                        <a:rPr lang="en-US" sz="1800" b="1" u="sng"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人员，以及公司认为应当激励的其他员工</a:t>
                      </a:r>
                      <a:r>
                        <a:rPr lang="zh-CN" sz="1800" b="1"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但不应当包括独立董事和监事。</a:t>
                      </a:r>
                      <a:r>
                        <a:rPr lang="zh-CN" sz="1800" b="1" kern="100">
                          <a:solidFill>
                            <a:srgbClr val="002060"/>
                          </a:solidFill>
                          <a:effectLst/>
                          <a:latin typeface="黑体" panose="02010609060101010101" pitchFamily="49" charset="-122"/>
                          <a:ea typeface="黑体" panose="02010609060101010101" pitchFamily="49" charset="-122"/>
                        </a:rPr>
                        <a:t>外籍员工任职上市公司董事、高级管理人员，核心技术（业务）人员</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527119746"/>
                  </a:ext>
                </a:extLst>
              </a:tr>
              <a:tr h="0">
                <a:tc vMerge="1">
                  <a:txBody>
                    <a:bodyPr/>
                    <a:lstStyle/>
                    <a:p>
                      <a:endParaRPr lang="zh-CN" altLang="en-US"/>
                    </a:p>
                  </a:txBody>
                  <a:tcPr/>
                </a:tc>
                <a:tc>
                  <a:txBody>
                    <a:bodyPr/>
                    <a:lstStyle/>
                    <a:p>
                      <a:pPr marL="342900" lvl="0" indent="-342900" algn="l">
                        <a:lnSpc>
                          <a:spcPct val="150000"/>
                        </a:lnSpc>
                        <a:spcAft>
                          <a:spcPts val="0"/>
                        </a:spcAft>
                        <a:buFont typeface="+mj-lt"/>
                        <a:buAutoNum type="arabicPeriod" startAt="3"/>
                      </a:pPr>
                      <a:r>
                        <a:rPr lang="zh-CN" sz="1800" b="1" u="sng" kern="100">
                          <a:solidFill>
                            <a:srgbClr val="002060"/>
                          </a:solidFill>
                          <a:effectLst/>
                          <a:latin typeface="黑体" panose="02010609060101010101" pitchFamily="49" charset="-122"/>
                          <a:ea typeface="黑体" panose="02010609060101010101" pitchFamily="49" charset="-122"/>
                        </a:rPr>
                        <a:t>下列人员不得成为激励对象</a:t>
                      </a:r>
                      <a:r>
                        <a:rPr lang="en-US" sz="1800" b="1" u="sng"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 </a:t>
                      </a:r>
                      <a:r>
                        <a:rPr lang="zh-CN" sz="1800" b="1" kern="100">
                          <a:solidFill>
                            <a:srgbClr val="002060"/>
                          </a:solidFill>
                          <a:effectLst/>
                          <a:latin typeface="黑体" panose="02010609060101010101" pitchFamily="49" charset="-122"/>
                          <a:ea typeface="黑体" panose="02010609060101010101" pitchFamily="49" charset="-122"/>
                        </a:rPr>
                        <a:t>单独或合计持有上市公司</a:t>
                      </a:r>
                      <a:r>
                        <a:rPr lang="en-US" sz="1800" b="1" kern="100">
                          <a:solidFill>
                            <a:srgbClr val="002060"/>
                          </a:solidFill>
                          <a:effectLst/>
                          <a:latin typeface="黑体" panose="02010609060101010101" pitchFamily="49" charset="-122"/>
                          <a:ea typeface="黑体" panose="02010609060101010101" pitchFamily="49" charset="-122"/>
                        </a:rPr>
                        <a:t>5%</a:t>
                      </a:r>
                      <a:r>
                        <a:rPr lang="zh-CN" sz="1800" b="1" kern="100">
                          <a:solidFill>
                            <a:srgbClr val="002060"/>
                          </a:solidFill>
                          <a:effectLst/>
                          <a:latin typeface="黑体" panose="02010609060101010101" pitchFamily="49" charset="-122"/>
                          <a:ea typeface="黑体" panose="02010609060101010101" pitchFamily="49" charset="-122"/>
                        </a:rPr>
                        <a:t>以上股份的股东或实际控制人及其配偶、父母、子女，不得成为激励对象。</a:t>
                      </a:r>
                    </a:p>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①最近</a:t>
                      </a: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年内被证券交易所公开谴责或宣布为不适当人选的</a:t>
                      </a:r>
                      <a:r>
                        <a:rPr lang="en-US" sz="1800" b="1" kern="100">
                          <a:solidFill>
                            <a:srgbClr val="002060"/>
                          </a:solidFill>
                          <a:effectLst/>
                          <a:latin typeface="黑体" panose="02010609060101010101" pitchFamily="49" charset="-122"/>
                          <a:ea typeface="黑体" panose="02010609060101010101" pitchFamily="49" charset="-122"/>
                        </a:rPr>
                        <a:t>;</a:t>
                      </a:r>
                      <a:endParaRPr lang="zh-CN" sz="18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②最近</a:t>
                      </a: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年内因重大违法违规行为被中国证监会予以行政处罚的</a:t>
                      </a:r>
                      <a:r>
                        <a:rPr lang="en-US" sz="1800" b="1" kern="100">
                          <a:solidFill>
                            <a:srgbClr val="002060"/>
                          </a:solidFill>
                          <a:effectLst/>
                          <a:latin typeface="黑体" panose="02010609060101010101" pitchFamily="49" charset="-122"/>
                          <a:ea typeface="黑体" panose="02010609060101010101" pitchFamily="49" charset="-122"/>
                        </a:rPr>
                        <a:t>;</a:t>
                      </a:r>
                      <a:endParaRPr lang="zh-CN" sz="18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③具有我国《公司法》规定的不得担任公司董事、监事、高级管理人员情形的。</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466959789"/>
                  </a:ext>
                </a:extLst>
              </a:tr>
              <a:tr h="0">
                <a:tc vMerge="1">
                  <a:txBody>
                    <a:bodyPr/>
                    <a:lstStyle/>
                    <a:p>
                      <a:endParaRPr lang="zh-CN" altLang="en-US"/>
                    </a:p>
                  </a:txBody>
                  <a:tcPr/>
                </a:tc>
                <a:tc>
                  <a:txBody>
                    <a:bodyPr/>
                    <a:lstStyle/>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 </a:t>
                      </a:r>
                      <a:r>
                        <a:rPr lang="zh-CN" sz="1800" b="1" kern="100" dirty="0">
                          <a:solidFill>
                            <a:srgbClr val="002060"/>
                          </a:solidFill>
                          <a:effectLst/>
                          <a:latin typeface="黑体" panose="02010609060101010101" pitchFamily="49" charset="-122"/>
                          <a:ea typeface="黑体" panose="02010609060101010101" pitchFamily="49" charset="-122"/>
                        </a:rPr>
                        <a:t>《备忘录</a:t>
                      </a: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号》规定，激励对象不能同时参加两个或两个以上上市公司的股权激励计划。</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072089948"/>
                  </a:ext>
                </a:extLst>
              </a:tr>
            </a:tbl>
          </a:graphicData>
        </a:graphic>
      </p:graphicFrame>
    </p:spTree>
    <p:extLst>
      <p:ext uri="{BB962C8B-B14F-4D97-AF65-F5344CB8AC3E}">
        <p14:creationId xmlns:p14="http://schemas.microsoft.com/office/powerpoint/2010/main" val="31960013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i="0" u="none" strike="noStrike" kern="1200" cap="none" spc="0" normalizeH="0" baseline="0" noProof="0" dirty="0">
                <a:ln>
                  <a:noFill/>
                </a:ln>
                <a:solidFill>
                  <a:srgbClr val="2980B9"/>
                </a:solidFill>
                <a:effectLst/>
                <a:uLnTx/>
                <a:uFillTx/>
                <a:latin typeface="华文中宋" panose="02010600040101010101" charset="-122"/>
                <a:ea typeface="华文中宋" panose="02010600040101010101" charset="-122"/>
                <a:cs typeface="+mn-cs"/>
              </a:rPr>
              <a:t>北京市丰台区成人职业技能培训学校</a:t>
            </a:r>
          </a:p>
        </p:txBody>
      </p:sp>
      <p:sp>
        <p:nvSpPr>
          <p:cNvPr id="11" name="任意多边形: 形状 10"/>
          <p:cNvSpPr/>
          <p:nvPr/>
        </p:nvSpPr>
        <p:spPr>
          <a:xfrm rot="2700000">
            <a:off x="10339062"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951539"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581795" y="25333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文本框 1">
            <a:extLst>
              <a:ext uri="{FF2B5EF4-FFF2-40B4-BE49-F238E27FC236}">
                <a16:creationId xmlns:a16="http://schemas.microsoft.com/office/drawing/2014/main" id="{BCEFB4BA-EF17-4A40-B4C3-9BBAC5A53A63}"/>
              </a:ext>
            </a:extLst>
          </p:cNvPr>
          <p:cNvSpPr txBox="1"/>
          <p:nvPr/>
        </p:nvSpPr>
        <p:spPr>
          <a:xfrm>
            <a:off x="1092200" y="1298575"/>
            <a:ext cx="10007600" cy="4154984"/>
          </a:xfrm>
          <a:prstGeom prst="rect">
            <a:avLst/>
          </a:prstGeom>
          <a:noFill/>
        </p:spPr>
        <p:txBody>
          <a:bodyPr wrap="square" rtlCol="0">
            <a:spAutoFit/>
          </a:bodyPr>
          <a:lstStyle/>
          <a:p>
            <a:r>
              <a:rPr lang="zh-CN" altLang="en-US" sz="6600" b="1" dirty="0">
                <a:solidFill>
                  <a:srgbClr val="002060"/>
                </a:solidFill>
                <a:latin typeface="黑体" panose="02010609060101010101" pitchFamily="49" charset="-122"/>
                <a:ea typeface="黑体" panose="02010609060101010101" pitchFamily="49" charset="-122"/>
              </a:rPr>
              <a:t>       中级经济师  </a:t>
            </a:r>
            <a:endParaRPr lang="en-US" altLang="zh-CN" sz="6600" b="1" dirty="0">
              <a:solidFill>
                <a:srgbClr val="002060"/>
              </a:solidFill>
              <a:latin typeface="黑体" panose="02010609060101010101" pitchFamily="49" charset="-122"/>
              <a:ea typeface="黑体" panose="02010609060101010101" pitchFamily="49" charset="-122"/>
            </a:endParaRPr>
          </a:p>
          <a:p>
            <a:r>
              <a:rPr lang="en-US" altLang="zh-CN" sz="6600" b="1" dirty="0">
                <a:solidFill>
                  <a:srgbClr val="002060"/>
                </a:solidFill>
                <a:latin typeface="黑体" panose="02010609060101010101" pitchFamily="49" charset="-122"/>
                <a:ea typeface="黑体" panose="02010609060101010101" pitchFamily="49" charset="-122"/>
              </a:rPr>
              <a:t>      </a:t>
            </a:r>
            <a:r>
              <a:rPr lang="zh-CN" altLang="en-US" sz="5400" b="1" dirty="0">
                <a:solidFill>
                  <a:srgbClr val="002060"/>
                </a:solidFill>
                <a:latin typeface="黑体" panose="02010609060101010101" pitchFamily="49" charset="-122"/>
                <a:ea typeface="黑体" panose="02010609060101010101" pitchFamily="49" charset="-122"/>
              </a:rPr>
              <a:t>人力资源管理专业</a:t>
            </a:r>
            <a:endParaRPr lang="en-US" altLang="zh-CN" sz="5400" b="1" dirty="0">
              <a:solidFill>
                <a:srgbClr val="002060"/>
              </a:solidFill>
              <a:latin typeface="黑体" panose="02010609060101010101" pitchFamily="49" charset="-122"/>
              <a:ea typeface="黑体" panose="02010609060101010101" pitchFamily="49" charset="-122"/>
            </a:endParaRPr>
          </a:p>
          <a:p>
            <a:endParaRPr lang="en-US" altLang="zh-CN" sz="4400" b="1" dirty="0">
              <a:solidFill>
                <a:srgbClr val="002060"/>
              </a:solidFill>
              <a:latin typeface="黑体" panose="02010609060101010101" pitchFamily="49" charset="-122"/>
              <a:ea typeface="黑体" panose="02010609060101010101" pitchFamily="49" charset="-122"/>
            </a:endParaRPr>
          </a:p>
          <a:p>
            <a:r>
              <a:rPr lang="zh-CN" altLang="en-US" sz="4400" b="1" dirty="0">
                <a:solidFill>
                  <a:srgbClr val="002060"/>
                </a:solidFill>
                <a:latin typeface="黑体" panose="02010609060101010101" pitchFamily="49" charset="-122"/>
                <a:ea typeface="黑体" panose="02010609060101010101" pitchFamily="49" charset="-122"/>
              </a:rPr>
              <a:t>               </a:t>
            </a:r>
            <a:endParaRPr lang="en-US" altLang="zh-CN" sz="4400" b="1" dirty="0">
              <a:solidFill>
                <a:srgbClr val="002060"/>
              </a:solidFill>
              <a:latin typeface="黑体" panose="02010609060101010101" pitchFamily="49" charset="-122"/>
              <a:ea typeface="黑体" panose="02010609060101010101" pitchFamily="49" charset="-122"/>
            </a:endParaRPr>
          </a:p>
          <a:p>
            <a:r>
              <a:rPr lang="en-US" altLang="zh-CN" sz="4400" b="1" dirty="0">
                <a:solidFill>
                  <a:srgbClr val="002060"/>
                </a:solidFill>
                <a:latin typeface="黑体" panose="02010609060101010101" pitchFamily="49" charset="-122"/>
                <a:ea typeface="黑体" panose="02010609060101010101" pitchFamily="49" charset="-122"/>
              </a:rPr>
              <a:t>           </a:t>
            </a:r>
            <a:r>
              <a:rPr lang="zh-CN" altLang="en-US" sz="4400" b="1" dirty="0">
                <a:solidFill>
                  <a:srgbClr val="002060"/>
                </a:solidFill>
                <a:latin typeface="黑体" panose="02010609060101010101" pitchFamily="49" charset="-122"/>
                <a:ea typeface="黑体" panose="02010609060101010101" pitchFamily="49" charset="-122"/>
              </a:rPr>
              <a:t>主讲：周润芝</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D213B66A-6BA7-4A7C-AB90-F0D8913D6121}"/>
              </a:ext>
            </a:extLst>
          </p:cNvPr>
          <p:cNvSpPr/>
          <p:nvPr/>
        </p:nvSpPr>
        <p:spPr>
          <a:xfrm>
            <a:off x="882729" y="573121"/>
            <a:ext cx="3672800"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rPr>
              <a:t>14</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上市公司股票期权的</a:t>
            </a:r>
            <a:r>
              <a:rPr lang="zh-CN" altLang="en-US"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激励额度</a:t>
            </a:r>
            <a:r>
              <a:rPr lang="zh-CN" altLang="zh-CN" kern="100" dirty="0">
                <a:solidFill>
                  <a:srgbClr val="000080"/>
                </a:solidFill>
                <a:latin typeface="黑体" panose="02010609060101010101" pitchFamily="49" charset="-122"/>
                <a:ea typeface="黑体" panose="02010609060101010101" pitchFamily="49" charset="-122"/>
              </a:rPr>
              <a:t> </a:t>
            </a:r>
            <a:endParaRPr lang="zh-CN" altLang="en-US" dirty="0">
              <a:latin typeface="黑体" panose="02010609060101010101" pitchFamily="49" charset="-122"/>
              <a:ea typeface="黑体" panose="02010609060101010101" pitchFamily="49" charset="-122"/>
            </a:endParaRPr>
          </a:p>
        </p:txBody>
      </p:sp>
      <p:graphicFrame>
        <p:nvGraphicFramePr>
          <p:cNvPr id="9" name="表格 8">
            <a:extLst>
              <a:ext uri="{FF2B5EF4-FFF2-40B4-BE49-F238E27FC236}">
                <a16:creationId xmlns:a16="http://schemas.microsoft.com/office/drawing/2014/main" id="{F5ACE5CE-7063-49FB-8C00-AE6DE92AEA4D}"/>
              </a:ext>
            </a:extLst>
          </p:cNvPr>
          <p:cNvGraphicFramePr>
            <a:graphicFrameLocks noGrp="1"/>
          </p:cNvGraphicFramePr>
          <p:nvPr>
            <p:extLst>
              <p:ext uri="{D42A27DB-BD31-4B8C-83A1-F6EECF244321}">
                <p14:modId xmlns:p14="http://schemas.microsoft.com/office/powerpoint/2010/main" val="3738815588"/>
              </p:ext>
            </p:extLst>
          </p:nvPr>
        </p:nvGraphicFramePr>
        <p:xfrm>
          <a:off x="958697" y="1069056"/>
          <a:ext cx="10558633" cy="1612499"/>
        </p:xfrm>
        <a:graphic>
          <a:graphicData uri="http://schemas.openxmlformats.org/drawingml/2006/table">
            <a:tbl>
              <a:tblPr>
                <a:tableStyleId>{5C22544A-7EE6-4342-B048-85BDC9FD1C3A}</a:tableStyleId>
              </a:tblPr>
              <a:tblGrid>
                <a:gridCol w="1571184">
                  <a:extLst>
                    <a:ext uri="{9D8B030D-6E8A-4147-A177-3AD203B41FA5}">
                      <a16:colId xmlns:a16="http://schemas.microsoft.com/office/drawing/2014/main" val="320545630"/>
                    </a:ext>
                  </a:extLst>
                </a:gridCol>
                <a:gridCol w="8987449">
                  <a:extLst>
                    <a:ext uri="{9D8B030D-6E8A-4147-A177-3AD203B41FA5}">
                      <a16:colId xmlns:a16="http://schemas.microsoft.com/office/drawing/2014/main" val="837562535"/>
                    </a:ext>
                  </a:extLst>
                </a:gridCol>
              </a:tblGrid>
              <a:tr h="632724">
                <a:tc rowSpan="2">
                  <a:txBody>
                    <a:bodyPr/>
                    <a:lstStyle/>
                    <a:p>
                      <a:pPr algn="l">
                        <a:lnSpc>
                          <a:spcPct val="150000"/>
                        </a:lnSpc>
                        <a:spcAft>
                          <a:spcPts val="0"/>
                        </a:spcAft>
                      </a:pPr>
                      <a:r>
                        <a:rPr lang="en-US" alt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en-US"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管理办法</a:t>
                      </a:r>
                      <a:r>
                        <a:rPr lang="en-US" alt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en-US"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对股权激励额度的最高上限进行了规定</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rPr>
                        <a:t>上市公司</a:t>
                      </a:r>
                      <a:r>
                        <a:rPr lang="zh-CN" altLang="en-US" sz="1800" b="1" kern="100" dirty="0">
                          <a:solidFill>
                            <a:srgbClr val="002060"/>
                          </a:solidFill>
                          <a:effectLst/>
                          <a:highlight>
                            <a:srgbClr val="FFFF00"/>
                          </a:highlight>
                          <a:latin typeface="黑体" panose="02010609060101010101" pitchFamily="49" charset="-122"/>
                          <a:ea typeface="黑体" panose="02010609060101010101" pitchFamily="49" charset="-122"/>
                        </a:rPr>
                        <a:t>全部</a:t>
                      </a:r>
                      <a:r>
                        <a:rPr lang="zh-CN" altLang="en-US" sz="1800" b="1" kern="100" dirty="0">
                          <a:solidFill>
                            <a:srgbClr val="002060"/>
                          </a:solidFill>
                          <a:effectLst/>
                          <a:latin typeface="黑体" panose="02010609060101010101" pitchFamily="49" charset="-122"/>
                          <a:ea typeface="黑体" panose="02010609060101010101" pitchFamily="49" charset="-122"/>
                        </a:rPr>
                        <a:t>的股权激励计划所涉及的标的股票总数累积不得超过公司股本总额的</a:t>
                      </a:r>
                      <a:r>
                        <a:rPr lang="en-US" altLang="zh-CN" sz="1800" b="1" kern="100" dirty="0">
                          <a:solidFill>
                            <a:srgbClr val="002060"/>
                          </a:solidFill>
                          <a:effectLst/>
                          <a:latin typeface="黑体" panose="02010609060101010101" pitchFamily="49" charset="-122"/>
                          <a:ea typeface="黑体" panose="02010609060101010101" pitchFamily="49" charset="-122"/>
                        </a:rPr>
                        <a:t>10%</a:t>
                      </a:r>
                      <a:endParaRPr lang="zh-CN" sz="1800" b="1" kern="100" dirty="0">
                        <a:solidFill>
                          <a:srgbClr val="002060"/>
                        </a:solidFill>
                        <a:effectLst/>
                        <a:latin typeface="黑体" panose="02010609060101010101" pitchFamily="49" charset="-122"/>
                        <a:ea typeface="黑体" panose="02010609060101010101" pitchFamily="49" charset="-122"/>
                      </a:endParaRPr>
                    </a:p>
                  </a:txBody>
                  <a:tcPr marL="68580" marR="68580" marT="0" marB="0"/>
                </a:tc>
                <a:extLst>
                  <a:ext uri="{0D108BD9-81ED-4DB2-BD59-A6C34878D82A}">
                    <a16:rowId xmlns:a16="http://schemas.microsoft.com/office/drawing/2014/main" val="1745110047"/>
                  </a:ext>
                </a:extLst>
              </a:tr>
              <a:tr h="979775">
                <a:tc vMerge="1">
                  <a:txBody>
                    <a:bodyPr/>
                    <a:lstStyle/>
                    <a:p>
                      <a:pPr algn="l">
                        <a:lnSpc>
                          <a:spcPct val="150000"/>
                        </a:lnSpc>
                        <a:spcAft>
                          <a:spcPts val="0"/>
                        </a:spcAft>
                      </a:pP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非经股东大会特别决议批准，任何</a:t>
                      </a:r>
                      <a:r>
                        <a:rPr lang="zh-CN" altLang="en-US" sz="1800" b="1" kern="100" dirty="0">
                          <a:solidFill>
                            <a:srgbClr val="002060"/>
                          </a:solidFill>
                          <a:effectLst/>
                          <a:highlight>
                            <a:srgbClr val="FFFF00"/>
                          </a:highlight>
                          <a:latin typeface="黑体" panose="02010609060101010101" pitchFamily="49" charset="-122"/>
                          <a:ea typeface="黑体" panose="02010609060101010101" pitchFamily="49" charset="-122"/>
                          <a:cs typeface="Times New Roman" panose="02020603050405020304" pitchFamily="18" charset="0"/>
                        </a:rPr>
                        <a:t>一名</a:t>
                      </a:r>
                      <a:r>
                        <a:rPr lang="zh-CN" altLang="en-US"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激励对象通过全部有效的股权激励计划获授的本公司股票累计不得超过公司股本总额的</a:t>
                      </a:r>
                      <a:r>
                        <a:rPr lang="en-US" alt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1%</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419616429"/>
                  </a:ext>
                </a:extLst>
              </a:tr>
            </a:tbl>
          </a:graphicData>
        </a:graphic>
      </p:graphicFrame>
      <p:graphicFrame>
        <p:nvGraphicFramePr>
          <p:cNvPr id="2" name="表格 1">
            <a:extLst>
              <a:ext uri="{FF2B5EF4-FFF2-40B4-BE49-F238E27FC236}">
                <a16:creationId xmlns:a16="http://schemas.microsoft.com/office/drawing/2014/main" id="{1D0EFB9D-F265-1415-C2D0-950C5938FC94}"/>
              </a:ext>
            </a:extLst>
          </p:cNvPr>
          <p:cNvGraphicFramePr>
            <a:graphicFrameLocks noGrp="1"/>
          </p:cNvGraphicFramePr>
          <p:nvPr>
            <p:extLst>
              <p:ext uri="{D42A27DB-BD31-4B8C-83A1-F6EECF244321}">
                <p14:modId xmlns:p14="http://schemas.microsoft.com/office/powerpoint/2010/main" val="3717425926"/>
              </p:ext>
            </p:extLst>
          </p:nvPr>
        </p:nvGraphicFramePr>
        <p:xfrm>
          <a:off x="979805" y="3226770"/>
          <a:ext cx="10537525" cy="3163190"/>
        </p:xfrm>
        <a:graphic>
          <a:graphicData uri="http://schemas.openxmlformats.org/drawingml/2006/table">
            <a:tbl>
              <a:tblPr>
                <a:tableStyleId>{5C22544A-7EE6-4342-B048-85BDC9FD1C3A}</a:tableStyleId>
              </a:tblPr>
              <a:tblGrid>
                <a:gridCol w="1383653">
                  <a:extLst>
                    <a:ext uri="{9D8B030D-6E8A-4147-A177-3AD203B41FA5}">
                      <a16:colId xmlns:a16="http://schemas.microsoft.com/office/drawing/2014/main" val="320545630"/>
                    </a:ext>
                  </a:extLst>
                </a:gridCol>
                <a:gridCol w="9153872">
                  <a:extLst>
                    <a:ext uri="{9D8B030D-6E8A-4147-A177-3AD203B41FA5}">
                      <a16:colId xmlns:a16="http://schemas.microsoft.com/office/drawing/2014/main" val="837562535"/>
                    </a:ext>
                  </a:extLst>
                </a:gridCol>
              </a:tblGrid>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股票来源</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一是公司</a:t>
                      </a:r>
                      <a:r>
                        <a:rPr lang="zh-CN" sz="1800" b="1" u="sng" kern="100" dirty="0">
                          <a:solidFill>
                            <a:srgbClr val="002060"/>
                          </a:solidFill>
                          <a:effectLst/>
                          <a:latin typeface="黑体" panose="02010609060101010101" pitchFamily="49" charset="-122"/>
                          <a:ea typeface="黑体" panose="02010609060101010101" pitchFamily="49" charset="-122"/>
                        </a:rPr>
                        <a:t>发行新股票</a:t>
                      </a:r>
                      <a:r>
                        <a:rPr lang="en-US" sz="1800" b="1" kern="100" dirty="0">
                          <a:solidFill>
                            <a:srgbClr val="002060"/>
                          </a:solidFill>
                          <a:effectLst/>
                          <a:latin typeface="黑体" panose="02010609060101010101" pitchFamily="49" charset="-122"/>
                          <a:ea typeface="黑体" panose="02010609060101010101" pitchFamily="49" charset="-122"/>
                        </a:rPr>
                        <a:t>;</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二是通过</a:t>
                      </a:r>
                      <a:r>
                        <a:rPr lang="zh-CN" sz="1800" b="1" u="sng" kern="100" dirty="0">
                          <a:solidFill>
                            <a:srgbClr val="002060"/>
                          </a:solidFill>
                          <a:effectLst/>
                          <a:latin typeface="黑体" panose="02010609060101010101" pitchFamily="49" charset="-122"/>
                          <a:ea typeface="黑体" panose="02010609060101010101" pitchFamily="49" charset="-122"/>
                        </a:rPr>
                        <a:t>留存股票账户回购股票</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三是</a:t>
                      </a:r>
                      <a:r>
                        <a:rPr lang="zh-CN" sz="1800" b="1" u="sng" kern="100" dirty="0">
                          <a:solidFill>
                            <a:srgbClr val="002060"/>
                          </a:solidFill>
                          <a:effectLst/>
                          <a:latin typeface="黑体" panose="02010609060101010101" pitchFamily="49" charset="-122"/>
                          <a:ea typeface="黑体" panose="02010609060101010101" pitchFamily="49" charset="-122"/>
                        </a:rPr>
                        <a:t>从二级市场购买股票</a:t>
                      </a:r>
                      <a:r>
                        <a:rPr lang="zh-CN" sz="1800" b="1" kern="100" dirty="0">
                          <a:solidFill>
                            <a:srgbClr val="002060"/>
                          </a:solidFill>
                          <a:effectLst/>
                          <a:latin typeface="黑体" panose="02010609060101010101" pitchFamily="49" charset="-122"/>
                          <a:ea typeface="黑体" panose="02010609060101010101" pitchFamily="49" charset="-122"/>
                        </a:rPr>
                        <a:t>。</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745110047"/>
                  </a:ext>
                </a:extLst>
              </a:tr>
              <a:tr h="1174750">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股票分类</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按性质分为增量方式和存量方式两大类。</a:t>
                      </a:r>
                    </a:p>
                    <a:p>
                      <a:pPr marL="342900" lvl="0" indent="-342900" algn="l">
                        <a:lnSpc>
                          <a:spcPct val="150000"/>
                        </a:lnSpc>
                        <a:spcAft>
                          <a:spcPts val="0"/>
                        </a:spcAft>
                        <a:buFont typeface="+mj-lt"/>
                        <a:buAutoNum type="arabicParenBoth"/>
                      </a:pPr>
                      <a:r>
                        <a:rPr lang="zh-CN" sz="1800" b="1" u="sng" kern="100" dirty="0">
                          <a:solidFill>
                            <a:srgbClr val="002060"/>
                          </a:solidFill>
                          <a:effectLst/>
                          <a:latin typeface="黑体" panose="02010609060101010101" pitchFamily="49" charset="-122"/>
                          <a:ea typeface="黑体" panose="02010609060101010101" pitchFamily="49" charset="-122"/>
                        </a:rPr>
                        <a:t>增量方式</a:t>
                      </a:r>
                      <a:r>
                        <a:rPr lang="en-US" sz="1800" b="1"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是在增加股本总额的情况下谋求股票的来源，</a:t>
                      </a:r>
                      <a:r>
                        <a:rPr lang="zh-CN" sz="1800" b="1" u="sng" kern="100" dirty="0">
                          <a:solidFill>
                            <a:srgbClr val="002060"/>
                          </a:solidFill>
                          <a:effectLst/>
                          <a:latin typeface="黑体" panose="02010609060101010101" pitchFamily="49" charset="-122"/>
                          <a:ea typeface="黑体" panose="02010609060101010101" pitchFamily="49" charset="-122"/>
                        </a:rPr>
                        <a:t>实质是在少量稀释现有股东权益</a:t>
                      </a:r>
                      <a:r>
                        <a:rPr lang="zh-CN" sz="1800" b="1" kern="100" dirty="0">
                          <a:solidFill>
                            <a:srgbClr val="002060"/>
                          </a:solidFill>
                          <a:effectLst/>
                          <a:latin typeface="黑体" panose="02010609060101010101" pitchFamily="49" charset="-122"/>
                          <a:ea typeface="黑体" panose="02010609060101010101" pitchFamily="49" charset="-122"/>
                        </a:rPr>
                        <a:t>的情况下带来小额融资，</a:t>
                      </a:r>
                      <a:r>
                        <a:rPr lang="zh-CN" sz="1800" b="1" u="sng" kern="100" dirty="0">
                          <a:solidFill>
                            <a:srgbClr val="002060"/>
                          </a:solidFill>
                          <a:effectLst/>
                          <a:latin typeface="黑体" panose="02010609060101010101" pitchFamily="49" charset="-122"/>
                          <a:ea typeface="黑体" panose="02010609060101010101" pitchFamily="49" charset="-122"/>
                        </a:rPr>
                        <a:t>定向增发股票</a:t>
                      </a:r>
                      <a:r>
                        <a:rPr lang="zh-CN" sz="1800" b="1" kern="100" dirty="0">
                          <a:solidFill>
                            <a:srgbClr val="002060"/>
                          </a:solidFill>
                          <a:effectLst/>
                          <a:latin typeface="黑体" panose="02010609060101010101" pitchFamily="49" charset="-122"/>
                          <a:ea typeface="黑体" panose="02010609060101010101" pitchFamily="49" charset="-122"/>
                        </a:rPr>
                        <a:t>就属于增量方式。</a:t>
                      </a:r>
                    </a:p>
                    <a:p>
                      <a:pPr marL="342900" lvl="0" indent="-342900" algn="l">
                        <a:lnSpc>
                          <a:spcPct val="150000"/>
                        </a:lnSpc>
                        <a:spcAft>
                          <a:spcPts val="0"/>
                        </a:spcAft>
                        <a:buFont typeface="+mj-lt"/>
                        <a:buAutoNum type="arabicParenBoth"/>
                      </a:pPr>
                      <a:r>
                        <a:rPr lang="zh-CN" sz="1800" b="1" u="sng" kern="100" dirty="0">
                          <a:solidFill>
                            <a:srgbClr val="002060"/>
                          </a:solidFill>
                          <a:effectLst/>
                          <a:latin typeface="黑体" panose="02010609060101010101" pitchFamily="49" charset="-122"/>
                          <a:ea typeface="黑体" panose="02010609060101010101" pitchFamily="49" charset="-122"/>
                        </a:rPr>
                        <a:t>存量方式：</a:t>
                      </a:r>
                      <a:r>
                        <a:rPr lang="zh-CN" sz="1800" b="1" kern="100" dirty="0">
                          <a:solidFill>
                            <a:srgbClr val="002060"/>
                          </a:solidFill>
                          <a:effectLst/>
                          <a:latin typeface="黑体" panose="02010609060101010101" pitchFamily="49" charset="-122"/>
                          <a:ea typeface="黑体" panose="02010609060101010101" pitchFamily="49" charset="-122"/>
                        </a:rPr>
                        <a:t>是在不增加股本总额的情况下谋求股票的来源，其好处是</a:t>
                      </a:r>
                      <a:r>
                        <a:rPr lang="zh-CN" sz="1800" b="1" u="sng" kern="100" dirty="0">
                          <a:solidFill>
                            <a:srgbClr val="002060"/>
                          </a:solidFill>
                          <a:effectLst/>
                          <a:latin typeface="黑体" panose="02010609060101010101" pitchFamily="49" charset="-122"/>
                          <a:ea typeface="黑体" panose="02010609060101010101" pitchFamily="49" charset="-122"/>
                        </a:rPr>
                        <a:t>不稀释现有股东权益</a:t>
                      </a:r>
                      <a:r>
                        <a:rPr lang="zh-CN" sz="1800" b="1" kern="100" dirty="0">
                          <a:solidFill>
                            <a:srgbClr val="002060"/>
                          </a:solidFill>
                          <a:effectLst/>
                          <a:latin typeface="黑体" panose="02010609060101010101" pitchFamily="49" charset="-122"/>
                          <a:ea typeface="黑体" panose="02010609060101010101" pitchFamily="49" charset="-122"/>
                        </a:rPr>
                        <a:t>，</a:t>
                      </a:r>
                      <a:r>
                        <a:rPr lang="zh-CN" sz="1800" b="1" u="sng" kern="100" dirty="0">
                          <a:solidFill>
                            <a:srgbClr val="002060"/>
                          </a:solidFill>
                          <a:effectLst/>
                          <a:latin typeface="黑体" panose="02010609060101010101" pitchFamily="49" charset="-122"/>
                          <a:ea typeface="黑体" panose="02010609060101010101" pitchFamily="49" charset="-122"/>
                        </a:rPr>
                        <a:t>公司股份回购、二级市场购买</a:t>
                      </a:r>
                      <a:r>
                        <a:rPr lang="zh-CN" sz="1800" b="1" kern="100" dirty="0">
                          <a:solidFill>
                            <a:srgbClr val="002060"/>
                          </a:solidFill>
                          <a:effectLst/>
                          <a:latin typeface="黑体" panose="02010609060101010101" pitchFamily="49" charset="-122"/>
                          <a:ea typeface="黑体" panose="02010609060101010101" pitchFamily="49" charset="-122"/>
                        </a:rPr>
                        <a:t>都属于存量方式。</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419616429"/>
                  </a:ext>
                </a:extLst>
              </a:tr>
            </a:tbl>
          </a:graphicData>
        </a:graphic>
      </p:graphicFrame>
      <p:sp>
        <p:nvSpPr>
          <p:cNvPr id="7" name="矩形 6">
            <a:extLst>
              <a:ext uri="{FF2B5EF4-FFF2-40B4-BE49-F238E27FC236}">
                <a16:creationId xmlns:a16="http://schemas.microsoft.com/office/drawing/2014/main" id="{62A4E8A9-7930-A857-ACA6-28CA6A6D689C}"/>
              </a:ext>
            </a:extLst>
          </p:cNvPr>
          <p:cNvSpPr/>
          <p:nvPr/>
        </p:nvSpPr>
        <p:spPr>
          <a:xfrm>
            <a:off x="882729" y="2806163"/>
            <a:ext cx="3672800"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rPr>
              <a:t>15</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上市公司股票期权的股票来源</a:t>
            </a:r>
            <a:r>
              <a:rPr lang="zh-CN" altLang="zh-CN" kern="100" dirty="0">
                <a:solidFill>
                  <a:srgbClr val="000080"/>
                </a:solidFill>
                <a:latin typeface="黑体" panose="02010609060101010101" pitchFamily="49" charset="-122"/>
                <a:ea typeface="黑体" panose="02010609060101010101" pitchFamily="49" charset="-122"/>
              </a:rPr>
              <a:t> </a:t>
            </a:r>
            <a:endParaRPr lang="zh-CN" altLang="en-US"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080865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06C13601-104D-4780-BBAD-21731A659D91}"/>
              </a:ext>
            </a:extLst>
          </p:cNvPr>
          <p:cNvSpPr/>
          <p:nvPr/>
        </p:nvSpPr>
        <p:spPr>
          <a:xfrm>
            <a:off x="820586" y="573121"/>
            <a:ext cx="1465466"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rPr>
              <a:t>16</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en-US"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资金来源</a:t>
            </a:r>
            <a:endParaRPr lang="zh-CN" altLang="en-US" dirty="0">
              <a:latin typeface="黑体" panose="02010609060101010101" pitchFamily="49" charset="-122"/>
              <a:ea typeface="黑体" panose="02010609060101010101" pitchFamily="49" charset="-122"/>
            </a:endParaRPr>
          </a:p>
        </p:txBody>
      </p:sp>
      <p:graphicFrame>
        <p:nvGraphicFramePr>
          <p:cNvPr id="7" name="表格 6">
            <a:extLst>
              <a:ext uri="{FF2B5EF4-FFF2-40B4-BE49-F238E27FC236}">
                <a16:creationId xmlns:a16="http://schemas.microsoft.com/office/drawing/2014/main" id="{811726BF-BECE-4129-AEE2-B1DFE2336E08}"/>
              </a:ext>
            </a:extLst>
          </p:cNvPr>
          <p:cNvGraphicFramePr>
            <a:graphicFrameLocks noGrp="1"/>
          </p:cNvGraphicFramePr>
          <p:nvPr>
            <p:extLst>
              <p:ext uri="{D42A27DB-BD31-4B8C-83A1-F6EECF244321}">
                <p14:modId xmlns:p14="http://schemas.microsoft.com/office/powerpoint/2010/main" val="944211777"/>
              </p:ext>
            </p:extLst>
          </p:nvPr>
        </p:nvGraphicFramePr>
        <p:xfrm>
          <a:off x="958698" y="1019775"/>
          <a:ext cx="10774390" cy="2997823"/>
        </p:xfrm>
        <a:graphic>
          <a:graphicData uri="http://schemas.openxmlformats.org/drawingml/2006/table">
            <a:tbl>
              <a:tblPr>
                <a:tableStyleId>{5C22544A-7EE6-4342-B048-85BDC9FD1C3A}</a:tableStyleId>
              </a:tblPr>
              <a:tblGrid>
                <a:gridCol w="2000259">
                  <a:extLst>
                    <a:ext uri="{9D8B030D-6E8A-4147-A177-3AD203B41FA5}">
                      <a16:colId xmlns:a16="http://schemas.microsoft.com/office/drawing/2014/main" val="3638430138"/>
                    </a:ext>
                  </a:extLst>
                </a:gridCol>
                <a:gridCol w="8774131">
                  <a:extLst>
                    <a:ext uri="{9D8B030D-6E8A-4147-A177-3AD203B41FA5}">
                      <a16:colId xmlns:a16="http://schemas.microsoft.com/office/drawing/2014/main" val="2117489041"/>
                    </a:ext>
                  </a:extLst>
                </a:gridCol>
              </a:tblGrid>
              <a:tr h="593268">
                <a:tc>
                  <a:txBody>
                    <a:bodyPr/>
                    <a:lstStyle/>
                    <a:p>
                      <a:pPr algn="l">
                        <a:lnSpc>
                          <a:spcPct val="150000"/>
                        </a:lnSpc>
                        <a:spcAft>
                          <a:spcPts val="0"/>
                        </a:spcAft>
                      </a:pPr>
                      <a:r>
                        <a:rPr lang="en-US" altLang="zh-CN" sz="1800" b="1" u="sng"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en-US" sz="1800" b="1" u="sng"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管理办法</a:t>
                      </a:r>
                      <a:r>
                        <a:rPr lang="en-US" altLang="zh-CN" sz="1800" b="1" u="sng"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a:t>
                      </a:r>
                      <a:r>
                        <a:rPr lang="zh-CN" altLang="en-US" sz="1800" b="1" u="sng"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规定</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rPr>
                        <a:t>上市公司不得为其激励对象提供贷款、其他形式的财务资助、包括为其贷款提供担保</a:t>
                      </a:r>
                      <a:r>
                        <a:rPr lang="zh-CN" sz="1800" b="1" kern="100" dirty="0">
                          <a:solidFill>
                            <a:srgbClr val="002060"/>
                          </a:solidFill>
                          <a:effectLst/>
                          <a:latin typeface="黑体" panose="02010609060101010101" pitchFamily="49" charset="-122"/>
                          <a:ea typeface="黑体" panose="02010609060101010101" pitchFamily="49" charset="-122"/>
                        </a:rPr>
                        <a:t>。</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453319143"/>
                  </a:ext>
                </a:extLst>
              </a:tr>
              <a:tr h="0">
                <a:tc>
                  <a:txBody>
                    <a:bodyPr/>
                    <a:lstStyle/>
                    <a:p>
                      <a:pPr algn="l">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rPr>
                        <a:t>行权资金压力大小，取决于</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marL="342900" indent="-342900" algn="l">
                        <a:lnSpc>
                          <a:spcPct val="150000"/>
                        </a:lnSpc>
                        <a:spcAft>
                          <a:spcPts val="0"/>
                        </a:spcAft>
                        <a:buAutoNum type="arabicParenBoth"/>
                      </a:pPr>
                      <a:r>
                        <a:rPr lang="zh-CN" altLang="en-US" sz="1800" b="1" kern="100" dirty="0">
                          <a:solidFill>
                            <a:srgbClr val="002060"/>
                          </a:solidFill>
                          <a:effectLst/>
                          <a:latin typeface="黑体" panose="02010609060101010101" pitchFamily="49" charset="-122"/>
                          <a:ea typeface="黑体" panose="02010609060101010101" pitchFamily="49" charset="-122"/>
                        </a:rPr>
                        <a:t>激励力度的大小，具体体现在激励额度与非风险性年薪的比例，以及绝对股价的高低</a:t>
                      </a:r>
                      <a:r>
                        <a:rPr lang="en-US" sz="1800" b="1" kern="100" dirty="0">
                          <a:solidFill>
                            <a:srgbClr val="002060"/>
                          </a:solidFill>
                          <a:effectLst/>
                          <a:latin typeface="黑体" panose="02010609060101010101" pitchFamily="49" charset="-122"/>
                          <a:ea typeface="黑体" panose="02010609060101010101" pitchFamily="49" charset="-122"/>
                        </a:rPr>
                        <a:t>    </a:t>
                      </a:r>
                    </a:p>
                    <a:p>
                      <a:pPr marL="342900" indent="-342900" algn="l">
                        <a:lnSpc>
                          <a:spcPct val="150000"/>
                        </a:lnSpc>
                        <a:spcAft>
                          <a:spcPts val="0"/>
                        </a:spcAft>
                        <a:buAutoNum type="arabicParenBoth"/>
                      </a:pPr>
                      <a:r>
                        <a:rPr lang="zh-CN" altLang="en-US" sz="1800" b="1" kern="100" dirty="0">
                          <a:solidFill>
                            <a:srgbClr val="002060"/>
                          </a:solidFill>
                          <a:effectLst/>
                          <a:latin typeface="黑体" panose="02010609060101010101" pitchFamily="49" charset="-122"/>
                          <a:ea typeface="黑体" panose="02010609060101010101" pitchFamily="49" charset="-122"/>
                        </a:rPr>
                        <a:t>激励对象个体可支配资金的大小。</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marL="0" indent="0" algn="l">
                        <a:lnSpc>
                          <a:spcPct val="150000"/>
                        </a:lnSpc>
                        <a:spcAft>
                          <a:spcPts val="0"/>
                        </a:spcAft>
                        <a:buNone/>
                      </a:pPr>
                      <a:r>
                        <a:rPr lang="zh-CN" altLang="en-US" sz="1800" b="1" kern="100" dirty="0">
                          <a:solidFill>
                            <a:srgbClr val="002060"/>
                          </a:solidFill>
                          <a:effectLst/>
                          <a:latin typeface="黑体" panose="02010609060101010101" pitchFamily="49" charset="-122"/>
                          <a:ea typeface="黑体" panose="02010609060101010101" pitchFamily="49" charset="-122"/>
                        </a:rPr>
                        <a:t>激励力度越大，股票价格越高，意味着非风险年薪中的很大比例需要用于行权，一旦这个比例超出激励对象可自由支配资金范围，就对行权造成了困难。</a:t>
                      </a:r>
                      <a:r>
                        <a:rPr lang="en-US" sz="1800" b="1" kern="100" dirty="0">
                          <a:solidFill>
                            <a:srgbClr val="002060"/>
                          </a:solidFill>
                          <a:effectLst/>
                          <a:latin typeface="黑体" panose="02010609060101010101" pitchFamily="49" charset="-122"/>
                          <a:ea typeface="黑体" panose="02010609060101010101" pitchFamily="49" charset="-122"/>
                        </a:rPr>
                        <a:t> </a:t>
                      </a:r>
                    </a:p>
                    <a:p>
                      <a:pPr marL="342900" indent="-342900" algn="l">
                        <a:lnSpc>
                          <a:spcPct val="150000"/>
                        </a:lnSpc>
                        <a:spcAft>
                          <a:spcPts val="0"/>
                        </a:spcAft>
                        <a:buAutoNum type="arabicParenBoth"/>
                      </a:pP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611114771"/>
                  </a:ext>
                </a:extLst>
              </a:tr>
            </a:tbl>
          </a:graphicData>
        </a:graphic>
      </p:graphicFrame>
    </p:spTree>
    <p:extLst>
      <p:ext uri="{BB962C8B-B14F-4D97-AF65-F5344CB8AC3E}">
        <p14:creationId xmlns:p14="http://schemas.microsoft.com/office/powerpoint/2010/main" val="25954422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F88F00B2-9287-42E5-85FE-E4C677F68CB0}"/>
              </a:ext>
            </a:extLst>
          </p:cNvPr>
          <p:cNvSpPr/>
          <p:nvPr/>
        </p:nvSpPr>
        <p:spPr>
          <a:xfrm>
            <a:off x="958698" y="532901"/>
            <a:ext cx="3324949"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rPr>
              <a:t>17</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上市公司股票期权时间规定</a:t>
            </a:r>
            <a:endParaRPr lang="zh-CN" altLang="en-US" dirty="0">
              <a:latin typeface="黑体" panose="02010609060101010101" pitchFamily="49" charset="-122"/>
              <a:ea typeface="黑体" panose="02010609060101010101" pitchFamily="49" charset="-122"/>
            </a:endParaRPr>
          </a:p>
        </p:txBody>
      </p:sp>
      <p:graphicFrame>
        <p:nvGraphicFramePr>
          <p:cNvPr id="7" name="表格 6">
            <a:extLst>
              <a:ext uri="{FF2B5EF4-FFF2-40B4-BE49-F238E27FC236}">
                <a16:creationId xmlns:a16="http://schemas.microsoft.com/office/drawing/2014/main" id="{B26E5CE0-E47F-4A07-B662-6DD56D0958F8}"/>
              </a:ext>
            </a:extLst>
          </p:cNvPr>
          <p:cNvGraphicFramePr>
            <a:graphicFrameLocks noGrp="1"/>
          </p:cNvGraphicFramePr>
          <p:nvPr>
            <p:extLst>
              <p:ext uri="{D42A27DB-BD31-4B8C-83A1-F6EECF244321}">
                <p14:modId xmlns:p14="http://schemas.microsoft.com/office/powerpoint/2010/main" val="4156677956"/>
              </p:ext>
            </p:extLst>
          </p:nvPr>
        </p:nvGraphicFramePr>
        <p:xfrm>
          <a:off x="1040765" y="911259"/>
          <a:ext cx="10459872" cy="4834890"/>
        </p:xfrm>
        <a:graphic>
          <a:graphicData uri="http://schemas.openxmlformats.org/drawingml/2006/table">
            <a:tbl>
              <a:tblPr>
                <a:tableStyleId>{5C22544A-7EE6-4342-B048-85BDC9FD1C3A}</a:tableStyleId>
              </a:tblPr>
              <a:tblGrid>
                <a:gridCol w="1418350">
                  <a:extLst>
                    <a:ext uri="{9D8B030D-6E8A-4147-A177-3AD203B41FA5}">
                      <a16:colId xmlns:a16="http://schemas.microsoft.com/office/drawing/2014/main" val="963765921"/>
                    </a:ext>
                  </a:extLst>
                </a:gridCol>
                <a:gridCol w="9041522">
                  <a:extLst>
                    <a:ext uri="{9D8B030D-6E8A-4147-A177-3AD203B41FA5}">
                      <a16:colId xmlns:a16="http://schemas.microsoft.com/office/drawing/2014/main" val="2952660851"/>
                    </a:ext>
                  </a:extLst>
                </a:gridCol>
              </a:tblGrid>
              <a:tr h="0">
                <a:tc>
                  <a:txBody>
                    <a:bodyPr/>
                    <a:lstStyle/>
                    <a:p>
                      <a:pPr algn="l">
                        <a:lnSpc>
                          <a:spcPct val="150000"/>
                        </a:lnSpc>
                        <a:spcAft>
                          <a:spcPts val="0"/>
                        </a:spcAft>
                      </a:pPr>
                      <a:r>
                        <a:rPr lang="en-US" sz="1600" b="1" kern="100">
                          <a:solidFill>
                            <a:srgbClr val="002060"/>
                          </a:solidFill>
                          <a:effectLst/>
                          <a:latin typeface="黑体" panose="02010609060101010101" pitchFamily="49" charset="-122"/>
                          <a:ea typeface="黑体" panose="02010609060101010101" pitchFamily="49" charset="-122"/>
                        </a:rPr>
                        <a:t>(1) </a:t>
                      </a:r>
                      <a:r>
                        <a:rPr lang="zh-CN" sz="1600" b="1" kern="100">
                          <a:solidFill>
                            <a:srgbClr val="002060"/>
                          </a:solidFill>
                          <a:effectLst/>
                          <a:latin typeface="黑体" panose="02010609060101010101" pitchFamily="49" charset="-122"/>
                          <a:ea typeface="黑体" panose="02010609060101010101" pitchFamily="49" charset="-122"/>
                        </a:rPr>
                        <a:t>授权日</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a:t>
                      </a:r>
                      <a:r>
                        <a:rPr lang="zh-CN" sz="1600" b="1" u="sng" kern="100" dirty="0">
                          <a:solidFill>
                            <a:srgbClr val="002060"/>
                          </a:solidFill>
                          <a:effectLst/>
                          <a:latin typeface="黑体" panose="02010609060101010101" pitchFamily="49" charset="-122"/>
                          <a:ea typeface="黑体" panose="02010609060101010101" pitchFamily="49" charset="-122"/>
                        </a:rPr>
                        <a:t>授权日必须是交易日。</a:t>
                      </a:r>
                      <a:endParaRPr lang="zh-CN" sz="16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●《管理办法》规定，</a:t>
                      </a:r>
                      <a:r>
                        <a:rPr lang="zh-CN" sz="1600" b="1" u="sng" kern="100" dirty="0">
                          <a:solidFill>
                            <a:srgbClr val="002060"/>
                          </a:solidFill>
                          <a:effectLst/>
                          <a:latin typeface="黑体" panose="02010609060101010101" pitchFamily="49" charset="-122"/>
                          <a:ea typeface="黑体" panose="02010609060101010101" pitchFamily="49" charset="-122"/>
                        </a:rPr>
                        <a:t>授权日不得是下列期间</a:t>
                      </a:r>
                      <a:r>
                        <a:rPr lang="en-US" sz="1600" b="1" u="sng" kern="100" dirty="0">
                          <a:solidFill>
                            <a:srgbClr val="002060"/>
                          </a:solidFill>
                          <a:effectLst/>
                          <a:latin typeface="黑体" panose="02010609060101010101" pitchFamily="49" charset="-122"/>
                          <a:ea typeface="黑体" panose="02010609060101010101" pitchFamily="49" charset="-122"/>
                        </a:rPr>
                        <a:t>:</a:t>
                      </a:r>
                      <a:endParaRPr lang="zh-CN" sz="16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①定期报告公布前</a:t>
                      </a:r>
                      <a:r>
                        <a:rPr lang="en-US" sz="1600" b="1" kern="100" dirty="0">
                          <a:solidFill>
                            <a:srgbClr val="002060"/>
                          </a:solidFill>
                          <a:effectLst/>
                          <a:latin typeface="黑体" panose="02010609060101010101" pitchFamily="49" charset="-122"/>
                          <a:ea typeface="黑体" panose="02010609060101010101" pitchFamily="49" charset="-122"/>
                        </a:rPr>
                        <a:t>30</a:t>
                      </a:r>
                      <a:r>
                        <a:rPr lang="zh-CN" sz="1600" b="1" kern="100" dirty="0">
                          <a:solidFill>
                            <a:srgbClr val="002060"/>
                          </a:solidFill>
                          <a:effectLst/>
                          <a:latin typeface="黑体" panose="02010609060101010101" pitchFamily="49" charset="-122"/>
                          <a:ea typeface="黑体" panose="02010609060101010101" pitchFamily="49" charset="-122"/>
                        </a:rPr>
                        <a:t>日；</a:t>
                      </a:r>
                    </a:p>
                    <a:p>
                      <a:pPr algn="l">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②重大交易或重大事项决定过程中至该事项公告后</a:t>
                      </a:r>
                      <a:r>
                        <a:rPr lang="en-US" sz="1600" b="1" kern="100" dirty="0">
                          <a:solidFill>
                            <a:srgbClr val="002060"/>
                          </a:solidFill>
                          <a:effectLst/>
                          <a:latin typeface="黑体" panose="02010609060101010101" pitchFamily="49" charset="-122"/>
                          <a:ea typeface="黑体" panose="02010609060101010101" pitchFamily="49" charset="-122"/>
                        </a:rPr>
                        <a:t>2</a:t>
                      </a:r>
                      <a:r>
                        <a:rPr lang="zh-CN" sz="1600" b="1" kern="100" dirty="0">
                          <a:solidFill>
                            <a:srgbClr val="002060"/>
                          </a:solidFill>
                          <a:effectLst/>
                          <a:latin typeface="黑体" panose="02010609060101010101" pitchFamily="49" charset="-122"/>
                          <a:ea typeface="黑体" panose="02010609060101010101" pitchFamily="49" charset="-122"/>
                        </a:rPr>
                        <a:t>个交易日；其他可能影响股价的重大事件发生之日起至公告后</a:t>
                      </a:r>
                      <a:r>
                        <a:rPr lang="en-US" sz="1600" b="1" kern="100" dirty="0">
                          <a:solidFill>
                            <a:srgbClr val="002060"/>
                          </a:solidFill>
                          <a:effectLst/>
                          <a:latin typeface="黑体" panose="02010609060101010101" pitchFamily="49" charset="-122"/>
                          <a:ea typeface="黑体" panose="02010609060101010101" pitchFamily="49" charset="-122"/>
                        </a:rPr>
                        <a:t>2</a:t>
                      </a:r>
                      <a:r>
                        <a:rPr lang="zh-CN" sz="1600" b="1" kern="100" dirty="0">
                          <a:solidFill>
                            <a:srgbClr val="002060"/>
                          </a:solidFill>
                          <a:effectLst/>
                          <a:latin typeface="黑体" panose="02010609060101010101" pitchFamily="49" charset="-122"/>
                          <a:ea typeface="黑体" panose="02010609060101010101" pitchFamily="49" charset="-122"/>
                        </a:rPr>
                        <a:t>个交易日。</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522284159"/>
                  </a:ext>
                </a:extLst>
              </a:tr>
              <a:tr h="0">
                <a:tc>
                  <a:txBody>
                    <a:bodyPr/>
                    <a:lstStyle/>
                    <a:p>
                      <a:pPr algn="l">
                        <a:lnSpc>
                          <a:spcPct val="150000"/>
                        </a:lnSpc>
                        <a:spcAft>
                          <a:spcPts val="0"/>
                        </a:spcAft>
                      </a:pPr>
                      <a:r>
                        <a:rPr lang="en-US" sz="1600" b="1" kern="100">
                          <a:solidFill>
                            <a:srgbClr val="002060"/>
                          </a:solidFill>
                          <a:effectLst/>
                          <a:latin typeface="黑体" panose="02010609060101010101" pitchFamily="49" charset="-122"/>
                          <a:ea typeface="黑体" panose="02010609060101010101" pitchFamily="49" charset="-122"/>
                        </a:rPr>
                        <a:t>(2) </a:t>
                      </a:r>
                      <a:r>
                        <a:rPr lang="zh-CN" sz="1600" b="1" kern="100">
                          <a:solidFill>
                            <a:srgbClr val="002060"/>
                          </a:solidFill>
                          <a:effectLst/>
                          <a:latin typeface="黑体" panose="02010609060101010101" pitchFamily="49" charset="-122"/>
                          <a:ea typeface="黑体" panose="02010609060101010101" pitchFamily="49" charset="-122"/>
                        </a:rPr>
                        <a:t>等待期</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600" b="1" kern="100">
                          <a:solidFill>
                            <a:srgbClr val="002060"/>
                          </a:solidFill>
                          <a:effectLst/>
                          <a:latin typeface="黑体" panose="02010609060101010101" pitchFamily="49" charset="-122"/>
                          <a:ea typeface="黑体" panose="02010609060101010101" pitchFamily="49" charset="-122"/>
                        </a:rPr>
                        <a:t>即股票期权授予日与获授股票期权首次可以行权日之 间间隔</a:t>
                      </a:r>
                      <a:r>
                        <a:rPr lang="zh-CN" sz="1600" b="1" u="sng" kern="100">
                          <a:solidFill>
                            <a:srgbClr val="002060"/>
                          </a:solidFill>
                          <a:effectLst/>
                          <a:latin typeface="黑体" panose="02010609060101010101" pitchFamily="49" charset="-122"/>
                          <a:ea typeface="黑体" panose="02010609060101010101" pitchFamily="49" charset="-122"/>
                        </a:rPr>
                        <a:t>不得少于</a:t>
                      </a:r>
                      <a:r>
                        <a:rPr lang="en-US" sz="1600" b="1" u="sng" kern="100">
                          <a:solidFill>
                            <a:srgbClr val="002060"/>
                          </a:solidFill>
                          <a:effectLst/>
                          <a:latin typeface="黑体" panose="02010609060101010101" pitchFamily="49" charset="-122"/>
                          <a:ea typeface="黑体" panose="02010609060101010101" pitchFamily="49" charset="-122"/>
                        </a:rPr>
                        <a:t>1</a:t>
                      </a:r>
                      <a:r>
                        <a:rPr lang="zh-CN" sz="1600" b="1" u="sng" kern="100">
                          <a:solidFill>
                            <a:srgbClr val="002060"/>
                          </a:solidFill>
                          <a:effectLst/>
                          <a:latin typeface="黑体" panose="02010609060101010101" pitchFamily="49" charset="-122"/>
                          <a:ea typeface="黑体" panose="02010609060101010101" pitchFamily="49" charset="-122"/>
                        </a:rPr>
                        <a:t>年</a:t>
                      </a:r>
                      <a:r>
                        <a:rPr lang="zh-CN" sz="1600" b="1" kern="100">
                          <a:solidFill>
                            <a:srgbClr val="002060"/>
                          </a:solidFill>
                          <a:effectLst/>
                          <a:latin typeface="黑体" panose="02010609060101010101" pitchFamily="49" charset="-122"/>
                          <a:ea typeface="黑体" panose="02010609060101010101" pitchFamily="49" charset="-122"/>
                        </a:rPr>
                        <a:t>。</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948381287"/>
                  </a:ext>
                </a:extLst>
              </a:tr>
              <a:tr h="0">
                <a:tc>
                  <a:txBody>
                    <a:bodyPr/>
                    <a:lstStyle/>
                    <a:p>
                      <a:pPr algn="l">
                        <a:lnSpc>
                          <a:spcPct val="150000"/>
                        </a:lnSpc>
                        <a:spcAft>
                          <a:spcPts val="0"/>
                        </a:spcAft>
                      </a:pPr>
                      <a:r>
                        <a:rPr lang="en-US" sz="1600" b="1" kern="100">
                          <a:solidFill>
                            <a:srgbClr val="002060"/>
                          </a:solidFill>
                          <a:effectLst/>
                          <a:latin typeface="黑体" panose="02010609060101010101" pitchFamily="49" charset="-122"/>
                          <a:ea typeface="黑体" panose="02010609060101010101" pitchFamily="49" charset="-122"/>
                        </a:rPr>
                        <a:t>(3) </a:t>
                      </a:r>
                      <a:r>
                        <a:rPr lang="zh-CN" sz="1600" b="1" kern="100">
                          <a:solidFill>
                            <a:srgbClr val="002060"/>
                          </a:solidFill>
                          <a:effectLst/>
                          <a:latin typeface="黑体" panose="02010609060101010101" pitchFamily="49" charset="-122"/>
                          <a:ea typeface="黑体" panose="02010609060101010101" pitchFamily="49" charset="-122"/>
                        </a:rPr>
                        <a:t>有效期</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600" b="1" kern="100">
                          <a:solidFill>
                            <a:srgbClr val="002060"/>
                          </a:solidFill>
                          <a:effectLst/>
                          <a:latin typeface="黑体" panose="02010609060101010101" pitchFamily="49" charset="-122"/>
                          <a:ea typeface="黑体" panose="02010609060101010101" pitchFamily="49" charset="-122"/>
                        </a:rPr>
                        <a:t>即从股票期权授予之日起至所有股票期权行权或注销完毕之日止，</a:t>
                      </a:r>
                      <a:r>
                        <a:rPr lang="zh-CN" sz="1600" b="1" u="sng" kern="100">
                          <a:solidFill>
                            <a:srgbClr val="002060"/>
                          </a:solidFill>
                          <a:effectLst/>
                          <a:latin typeface="黑体" panose="02010609060101010101" pitchFamily="49" charset="-122"/>
                          <a:ea typeface="黑体" panose="02010609060101010101" pitchFamily="49" charset="-122"/>
                        </a:rPr>
                        <a:t>从授权日计算不得超过</a:t>
                      </a:r>
                      <a:r>
                        <a:rPr lang="en-US" sz="1600" b="1" u="sng" kern="100">
                          <a:solidFill>
                            <a:srgbClr val="002060"/>
                          </a:solidFill>
                          <a:effectLst/>
                          <a:latin typeface="黑体" panose="02010609060101010101" pitchFamily="49" charset="-122"/>
                          <a:ea typeface="黑体" panose="02010609060101010101" pitchFamily="49" charset="-122"/>
                        </a:rPr>
                        <a:t>10</a:t>
                      </a:r>
                      <a:r>
                        <a:rPr lang="zh-CN" sz="1600" b="1" u="sng" kern="100">
                          <a:solidFill>
                            <a:srgbClr val="002060"/>
                          </a:solidFill>
                          <a:effectLst/>
                          <a:latin typeface="黑体" panose="02010609060101010101" pitchFamily="49" charset="-122"/>
                          <a:ea typeface="黑体" panose="02010609060101010101" pitchFamily="49" charset="-122"/>
                        </a:rPr>
                        <a:t>年</a:t>
                      </a:r>
                      <a:r>
                        <a:rPr lang="zh-CN" sz="1600" b="1" kern="100">
                          <a:solidFill>
                            <a:srgbClr val="002060"/>
                          </a:solidFill>
                          <a:effectLst/>
                          <a:latin typeface="黑体" panose="02010609060101010101" pitchFamily="49" charset="-122"/>
                          <a:ea typeface="黑体" panose="02010609060101010101" pitchFamily="49" charset="-122"/>
                        </a:rPr>
                        <a:t>。</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709150035"/>
                  </a:ext>
                </a:extLst>
              </a:tr>
              <a:tr h="0">
                <a:tc>
                  <a:txBody>
                    <a:bodyPr/>
                    <a:lstStyle/>
                    <a:p>
                      <a:pPr algn="l">
                        <a:lnSpc>
                          <a:spcPct val="150000"/>
                        </a:lnSpc>
                        <a:spcAft>
                          <a:spcPts val="0"/>
                        </a:spcAft>
                      </a:pPr>
                      <a:r>
                        <a:rPr lang="en-US" altLang="zh-CN" sz="1600" b="1" kern="100" dirty="0">
                          <a:solidFill>
                            <a:srgbClr val="002060"/>
                          </a:solidFill>
                          <a:effectLst/>
                          <a:latin typeface="黑体" panose="02010609060101010101" pitchFamily="49" charset="-122"/>
                          <a:ea typeface="黑体" panose="02010609060101010101" pitchFamily="49" charset="-122"/>
                        </a:rPr>
                        <a:t>(4)</a:t>
                      </a:r>
                      <a:r>
                        <a:rPr lang="zh-CN" sz="1600" b="1" kern="100" dirty="0">
                          <a:solidFill>
                            <a:srgbClr val="002060"/>
                          </a:solidFill>
                          <a:effectLst/>
                          <a:latin typeface="黑体" panose="02010609060101010101" pitchFamily="49" charset="-122"/>
                          <a:ea typeface="黑体" panose="02010609060101010101" pitchFamily="49" charset="-122"/>
                        </a:rPr>
                        <a:t>行权期</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600" b="1" kern="100">
                          <a:solidFill>
                            <a:srgbClr val="002060"/>
                          </a:solidFill>
                          <a:effectLst/>
                          <a:latin typeface="黑体" panose="02010609060101010101" pitchFamily="49" charset="-122"/>
                          <a:ea typeface="黑体" panose="02010609060101010101" pitchFamily="49" charset="-122"/>
                        </a:rPr>
                        <a:t>●即激励对象可以开始行权的日期，</a:t>
                      </a:r>
                      <a:r>
                        <a:rPr lang="zh-CN" sz="1600" b="1" u="sng" kern="100">
                          <a:solidFill>
                            <a:srgbClr val="002060"/>
                          </a:solidFill>
                          <a:effectLst/>
                          <a:latin typeface="黑体" panose="02010609060101010101" pitchFamily="49" charset="-122"/>
                          <a:ea typeface="黑体" panose="02010609060101010101" pitchFamily="49" charset="-122"/>
                        </a:rPr>
                        <a:t>必须是交易日</a:t>
                      </a:r>
                      <a:r>
                        <a:rPr lang="zh-CN" sz="1600" b="1" kern="100">
                          <a:solidFill>
                            <a:srgbClr val="002060"/>
                          </a:solidFill>
                          <a:effectLst/>
                          <a:latin typeface="黑体" panose="02010609060101010101" pitchFamily="49" charset="-122"/>
                          <a:ea typeface="黑体" panose="02010609060101010101" pitchFamily="49" charset="-122"/>
                        </a:rPr>
                        <a:t>，应当在公司定期报告公布后的第</a:t>
                      </a:r>
                      <a:r>
                        <a:rPr lang="en-US" sz="1600" b="1" kern="100">
                          <a:solidFill>
                            <a:srgbClr val="002060"/>
                          </a:solidFill>
                          <a:effectLst/>
                          <a:latin typeface="黑体" panose="02010609060101010101" pitchFamily="49" charset="-122"/>
                          <a:ea typeface="黑体" panose="02010609060101010101" pitchFamily="49" charset="-122"/>
                        </a:rPr>
                        <a:t>2</a:t>
                      </a:r>
                      <a:r>
                        <a:rPr lang="zh-CN" sz="1600" b="1" kern="100">
                          <a:solidFill>
                            <a:srgbClr val="002060"/>
                          </a:solidFill>
                          <a:effectLst/>
                          <a:latin typeface="黑体" panose="02010609060101010101" pitchFamily="49" charset="-122"/>
                          <a:ea typeface="黑体" panose="02010609060101010101" pitchFamily="49" charset="-122"/>
                        </a:rPr>
                        <a:t>个交易日，至下一次定期报告公布前</a:t>
                      </a:r>
                      <a:r>
                        <a:rPr lang="en-US" sz="1600" b="1" kern="100">
                          <a:solidFill>
                            <a:srgbClr val="002060"/>
                          </a:solidFill>
                          <a:effectLst/>
                          <a:latin typeface="黑体" panose="02010609060101010101" pitchFamily="49" charset="-122"/>
                          <a:ea typeface="黑体" panose="02010609060101010101" pitchFamily="49" charset="-122"/>
                        </a:rPr>
                        <a:t>10</a:t>
                      </a:r>
                      <a:r>
                        <a:rPr lang="zh-CN" sz="1600" b="1" kern="100">
                          <a:solidFill>
                            <a:srgbClr val="002060"/>
                          </a:solidFill>
                          <a:effectLst/>
                          <a:latin typeface="黑体" panose="02010609060101010101" pitchFamily="49" charset="-122"/>
                          <a:ea typeface="黑体" panose="02010609060101010101" pitchFamily="49" charset="-122"/>
                        </a:rPr>
                        <a:t>个交易日内行权。</a:t>
                      </a:r>
                    </a:p>
                    <a:p>
                      <a:pPr algn="l">
                        <a:lnSpc>
                          <a:spcPct val="150000"/>
                        </a:lnSpc>
                        <a:spcAft>
                          <a:spcPts val="0"/>
                        </a:spcAft>
                      </a:pPr>
                      <a:r>
                        <a:rPr lang="zh-CN" sz="1600" b="1" kern="100">
                          <a:solidFill>
                            <a:srgbClr val="002060"/>
                          </a:solidFill>
                          <a:effectLst/>
                          <a:latin typeface="黑体" panose="02010609060101010101" pitchFamily="49" charset="-122"/>
                          <a:ea typeface="黑体" panose="02010609060101010101" pitchFamily="49" charset="-122"/>
                        </a:rPr>
                        <a:t>●</a:t>
                      </a:r>
                      <a:r>
                        <a:rPr lang="zh-CN" sz="1600" b="1" u="sng" kern="100">
                          <a:solidFill>
                            <a:srgbClr val="002060"/>
                          </a:solidFill>
                          <a:effectLst/>
                          <a:latin typeface="黑体" panose="02010609060101010101" pitchFamily="49" charset="-122"/>
                          <a:ea typeface="黑体" panose="02010609060101010101" pitchFamily="49" charset="-122"/>
                        </a:rPr>
                        <a:t>不得在下列期间内行权</a:t>
                      </a:r>
                      <a:r>
                        <a:rPr lang="en-US" sz="1600" b="1" u="sng" kern="100">
                          <a:solidFill>
                            <a:srgbClr val="002060"/>
                          </a:solidFill>
                          <a:effectLst/>
                          <a:latin typeface="黑体" panose="02010609060101010101" pitchFamily="49" charset="-122"/>
                          <a:ea typeface="黑体" panose="02010609060101010101" pitchFamily="49" charset="-122"/>
                        </a:rPr>
                        <a:t>:</a:t>
                      </a:r>
                      <a:endParaRPr lang="zh-CN" sz="16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600" b="1" kern="100">
                          <a:solidFill>
                            <a:srgbClr val="002060"/>
                          </a:solidFill>
                          <a:effectLst/>
                          <a:latin typeface="黑体" panose="02010609060101010101" pitchFamily="49" charset="-122"/>
                          <a:ea typeface="黑体" panose="02010609060101010101" pitchFamily="49" charset="-122"/>
                        </a:rPr>
                        <a:t>①重大交易或重大事项决定过程中至该事项公告后</a:t>
                      </a:r>
                      <a:r>
                        <a:rPr lang="en-US" sz="1600" b="1" kern="100">
                          <a:solidFill>
                            <a:srgbClr val="002060"/>
                          </a:solidFill>
                          <a:effectLst/>
                          <a:latin typeface="黑体" panose="02010609060101010101" pitchFamily="49" charset="-122"/>
                          <a:ea typeface="黑体" panose="02010609060101010101" pitchFamily="49" charset="-122"/>
                        </a:rPr>
                        <a:t>2</a:t>
                      </a:r>
                      <a:r>
                        <a:rPr lang="zh-CN" sz="1600" b="1" kern="100">
                          <a:solidFill>
                            <a:srgbClr val="002060"/>
                          </a:solidFill>
                          <a:effectLst/>
                          <a:latin typeface="黑体" panose="02010609060101010101" pitchFamily="49" charset="-122"/>
                          <a:ea typeface="黑体" panose="02010609060101010101" pitchFamily="49" charset="-122"/>
                        </a:rPr>
                        <a:t>个交易日；</a:t>
                      </a:r>
                    </a:p>
                    <a:p>
                      <a:pPr algn="l">
                        <a:lnSpc>
                          <a:spcPct val="150000"/>
                        </a:lnSpc>
                        <a:spcAft>
                          <a:spcPts val="0"/>
                        </a:spcAft>
                      </a:pPr>
                      <a:r>
                        <a:rPr lang="zh-CN" sz="1600" b="1" kern="100">
                          <a:solidFill>
                            <a:srgbClr val="002060"/>
                          </a:solidFill>
                          <a:effectLst/>
                          <a:latin typeface="黑体" panose="02010609060101010101" pitchFamily="49" charset="-122"/>
                          <a:ea typeface="黑体" panose="02010609060101010101" pitchFamily="49" charset="-122"/>
                        </a:rPr>
                        <a:t>②其他可能影响股价的重大事件发生之日起至公告后</a:t>
                      </a:r>
                      <a:r>
                        <a:rPr lang="en-US" sz="1600" b="1" kern="100">
                          <a:solidFill>
                            <a:srgbClr val="002060"/>
                          </a:solidFill>
                          <a:effectLst/>
                          <a:latin typeface="黑体" panose="02010609060101010101" pitchFamily="49" charset="-122"/>
                          <a:ea typeface="黑体" panose="02010609060101010101" pitchFamily="49" charset="-122"/>
                        </a:rPr>
                        <a:t>2</a:t>
                      </a:r>
                      <a:r>
                        <a:rPr lang="zh-CN" sz="1600" b="1" kern="100">
                          <a:solidFill>
                            <a:srgbClr val="002060"/>
                          </a:solidFill>
                          <a:effectLst/>
                          <a:latin typeface="黑体" panose="02010609060101010101" pitchFamily="49" charset="-122"/>
                          <a:ea typeface="黑体" panose="02010609060101010101" pitchFamily="49" charset="-122"/>
                        </a:rPr>
                        <a:t>个交易日。</a:t>
                      </a:r>
                      <a:endParaRPr lang="zh-CN" sz="16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02983504"/>
                  </a:ext>
                </a:extLst>
              </a:tr>
              <a:tr h="0">
                <a:tc>
                  <a:txBody>
                    <a:bodyPr/>
                    <a:lstStyle/>
                    <a:p>
                      <a:pPr algn="l">
                        <a:lnSpc>
                          <a:spcPct val="150000"/>
                        </a:lnSpc>
                        <a:spcAft>
                          <a:spcPts val="0"/>
                        </a:spcAft>
                      </a:pPr>
                      <a:r>
                        <a:rPr lang="en-US" sz="1600" b="1" kern="100" dirty="0">
                          <a:solidFill>
                            <a:srgbClr val="002060"/>
                          </a:solidFill>
                          <a:effectLst/>
                          <a:latin typeface="黑体" panose="02010609060101010101" pitchFamily="49" charset="-122"/>
                          <a:ea typeface="黑体" panose="02010609060101010101" pitchFamily="49" charset="-122"/>
                        </a:rPr>
                        <a:t>(5) </a:t>
                      </a:r>
                      <a:r>
                        <a:rPr lang="zh-CN" sz="1600" b="1" kern="100" dirty="0">
                          <a:solidFill>
                            <a:srgbClr val="002060"/>
                          </a:solidFill>
                          <a:effectLst/>
                          <a:latin typeface="黑体" panose="02010609060101010101" pitchFamily="49" charset="-122"/>
                          <a:ea typeface="黑体" panose="02010609060101010101" pitchFamily="49" charset="-122"/>
                        </a:rPr>
                        <a:t>有效期</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600" b="1" kern="100" dirty="0">
                          <a:solidFill>
                            <a:srgbClr val="002060"/>
                          </a:solidFill>
                          <a:effectLst/>
                          <a:latin typeface="黑体" panose="02010609060101010101" pitchFamily="49" charset="-122"/>
                          <a:ea typeface="黑体" panose="02010609060101010101" pitchFamily="49" charset="-122"/>
                        </a:rPr>
                        <a:t>《管理办法》规定，股权激励计划的有效期自股东大会通过之日起计算，一般不超过</a:t>
                      </a:r>
                      <a:r>
                        <a:rPr lang="en-US" sz="1600" b="1" kern="100" dirty="0">
                          <a:solidFill>
                            <a:srgbClr val="002060"/>
                          </a:solidFill>
                          <a:effectLst/>
                          <a:latin typeface="黑体" panose="02010609060101010101" pitchFamily="49" charset="-122"/>
                          <a:ea typeface="黑体" panose="02010609060101010101" pitchFamily="49" charset="-122"/>
                        </a:rPr>
                        <a:t>10</a:t>
                      </a:r>
                      <a:r>
                        <a:rPr lang="zh-CN" sz="1600" b="1" kern="100" dirty="0">
                          <a:solidFill>
                            <a:srgbClr val="002060"/>
                          </a:solidFill>
                          <a:effectLst/>
                          <a:latin typeface="黑体" panose="02010609060101010101" pitchFamily="49" charset="-122"/>
                          <a:ea typeface="黑体" panose="02010609060101010101" pitchFamily="49" charset="-122"/>
                        </a:rPr>
                        <a:t>年，股权激励计划有效期满，上市公司不得依据此计划再授予任何股权。</a:t>
                      </a:r>
                      <a:endParaRPr lang="zh-CN" sz="16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265619100"/>
                  </a:ext>
                </a:extLst>
              </a:tr>
            </a:tbl>
          </a:graphicData>
        </a:graphic>
      </p:graphicFrame>
    </p:spTree>
    <p:extLst>
      <p:ext uri="{BB962C8B-B14F-4D97-AF65-F5344CB8AC3E}">
        <p14:creationId xmlns:p14="http://schemas.microsoft.com/office/powerpoint/2010/main" val="28029031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06C13601-104D-4780-BBAD-21731A659D91}"/>
              </a:ext>
            </a:extLst>
          </p:cNvPr>
          <p:cNvSpPr/>
          <p:nvPr/>
        </p:nvSpPr>
        <p:spPr>
          <a:xfrm>
            <a:off x="820586" y="573121"/>
            <a:ext cx="4487126"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rPr>
              <a:t>18</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上市公司股票期权行权价格和执行方式</a:t>
            </a:r>
            <a:endParaRPr lang="zh-CN" altLang="en-US" dirty="0">
              <a:latin typeface="黑体" panose="02010609060101010101" pitchFamily="49" charset="-122"/>
              <a:ea typeface="黑体" panose="02010609060101010101" pitchFamily="49" charset="-122"/>
            </a:endParaRPr>
          </a:p>
        </p:txBody>
      </p:sp>
      <p:graphicFrame>
        <p:nvGraphicFramePr>
          <p:cNvPr id="7" name="表格 6">
            <a:extLst>
              <a:ext uri="{FF2B5EF4-FFF2-40B4-BE49-F238E27FC236}">
                <a16:creationId xmlns:a16="http://schemas.microsoft.com/office/drawing/2014/main" id="{811726BF-BECE-4129-AEE2-B1DFE2336E08}"/>
              </a:ext>
            </a:extLst>
          </p:cNvPr>
          <p:cNvGraphicFramePr>
            <a:graphicFrameLocks noGrp="1"/>
          </p:cNvGraphicFramePr>
          <p:nvPr>
            <p:extLst>
              <p:ext uri="{D42A27DB-BD31-4B8C-83A1-F6EECF244321}">
                <p14:modId xmlns:p14="http://schemas.microsoft.com/office/powerpoint/2010/main" val="3283433870"/>
              </p:ext>
            </p:extLst>
          </p:nvPr>
        </p:nvGraphicFramePr>
        <p:xfrm>
          <a:off x="958698" y="1019775"/>
          <a:ext cx="10546762" cy="5220590"/>
        </p:xfrm>
        <a:graphic>
          <a:graphicData uri="http://schemas.openxmlformats.org/drawingml/2006/table">
            <a:tbl>
              <a:tblPr>
                <a:tableStyleId>{5C22544A-7EE6-4342-B048-85BDC9FD1C3A}</a:tableStyleId>
              </a:tblPr>
              <a:tblGrid>
                <a:gridCol w="2405880">
                  <a:extLst>
                    <a:ext uri="{9D8B030D-6E8A-4147-A177-3AD203B41FA5}">
                      <a16:colId xmlns:a16="http://schemas.microsoft.com/office/drawing/2014/main" val="3638430138"/>
                    </a:ext>
                  </a:extLst>
                </a:gridCol>
                <a:gridCol w="8140882">
                  <a:extLst>
                    <a:ext uri="{9D8B030D-6E8A-4147-A177-3AD203B41FA5}">
                      <a16:colId xmlns:a16="http://schemas.microsoft.com/office/drawing/2014/main" val="2117489041"/>
                    </a:ext>
                  </a:extLst>
                </a:gridCol>
              </a:tblGrid>
              <a:tr h="0">
                <a:tc>
                  <a:txBody>
                    <a:bodyPr/>
                    <a:lstStyle/>
                    <a:p>
                      <a:pPr algn="l">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行权价格</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rPr>
                        <a:t>是指上市公司向激励对象授予股票期权时所确定的激励对象购买上市公司股份的价格。</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rPr>
                        <a:t>行权价格分成三种方法：</a:t>
                      </a:r>
                      <a:r>
                        <a:rPr lang="zh-CN" sz="1800" b="1" kern="100" dirty="0">
                          <a:solidFill>
                            <a:srgbClr val="002060"/>
                          </a:solidFill>
                          <a:effectLst/>
                          <a:latin typeface="黑体" panose="02010609060101010101" pitchFamily="49" charset="-122"/>
                          <a:ea typeface="黑体" panose="02010609060101010101" pitchFamily="49" charset="-122"/>
                        </a:rPr>
                        <a:t>即实值法、平值法和虚值法， 其行权价格分别低于、等于或高于授予期权时的公平市价。</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《管理办法》采用了平值法，</a:t>
                      </a:r>
                      <a:r>
                        <a:rPr lang="zh-CN" altLang="en-US" sz="1800" b="1" kern="100" dirty="0">
                          <a:solidFill>
                            <a:srgbClr val="002060"/>
                          </a:solidFill>
                          <a:effectLst/>
                          <a:latin typeface="黑体" panose="02010609060101010101" pitchFamily="49" charset="-122"/>
                          <a:ea typeface="黑体" panose="02010609060101010101" pitchFamily="49" charset="-122"/>
                        </a:rPr>
                        <a:t>规定以股权激励计划草案摘要公布前</a:t>
                      </a:r>
                      <a:r>
                        <a:rPr lang="en-US" altLang="zh-CN" sz="1800" b="1" kern="100" dirty="0">
                          <a:solidFill>
                            <a:srgbClr val="002060"/>
                          </a:solidFill>
                          <a:effectLst/>
                          <a:latin typeface="黑体" panose="02010609060101010101" pitchFamily="49" charset="-122"/>
                          <a:ea typeface="黑体" panose="02010609060101010101" pitchFamily="49" charset="-122"/>
                        </a:rPr>
                        <a:t>1</a:t>
                      </a:r>
                      <a:r>
                        <a:rPr lang="zh-CN" altLang="en-US" sz="1800" b="1" kern="100" dirty="0">
                          <a:solidFill>
                            <a:srgbClr val="002060"/>
                          </a:solidFill>
                          <a:effectLst/>
                          <a:latin typeface="黑体" panose="02010609060101010101" pitchFamily="49" charset="-122"/>
                          <a:ea typeface="黑体" panose="02010609060101010101" pitchFamily="49" charset="-122"/>
                        </a:rPr>
                        <a:t>日的公司标的股票收盘价与公布前</a:t>
                      </a:r>
                      <a:r>
                        <a:rPr lang="en-US" altLang="zh-CN" sz="1800" b="1" kern="100" dirty="0">
                          <a:solidFill>
                            <a:srgbClr val="002060"/>
                          </a:solidFill>
                          <a:effectLst/>
                          <a:latin typeface="黑体" panose="02010609060101010101" pitchFamily="49" charset="-122"/>
                          <a:ea typeface="黑体" panose="02010609060101010101" pitchFamily="49" charset="-122"/>
                        </a:rPr>
                        <a:t>30</a:t>
                      </a:r>
                      <a:r>
                        <a:rPr lang="zh-CN" altLang="en-US" sz="1800" b="1" kern="100" dirty="0">
                          <a:solidFill>
                            <a:srgbClr val="002060"/>
                          </a:solidFill>
                          <a:effectLst/>
                          <a:latin typeface="黑体" panose="02010609060101010101" pitchFamily="49" charset="-122"/>
                          <a:ea typeface="黑体" panose="02010609060101010101" pitchFamily="49" charset="-122"/>
                        </a:rPr>
                        <a:t>日个交易日的公司股票平均收盘价，</a:t>
                      </a:r>
                      <a:r>
                        <a:rPr lang="zh-CN" sz="1800" b="1" kern="100" dirty="0">
                          <a:solidFill>
                            <a:srgbClr val="002060"/>
                          </a:solidFill>
                          <a:effectLst/>
                          <a:latin typeface="黑体" panose="02010609060101010101" pitchFamily="49" charset="-122"/>
                          <a:ea typeface="黑体" panose="02010609060101010101" pitchFamily="49" charset="-122"/>
                        </a:rPr>
                        <a:t>“孰高原则”</a:t>
                      </a:r>
                      <a:r>
                        <a:rPr lang="zh-CN" altLang="en-US" sz="1800" b="1" kern="100" dirty="0">
                          <a:solidFill>
                            <a:srgbClr val="002060"/>
                          </a:solidFill>
                          <a:effectLst/>
                          <a:latin typeface="黑体" panose="02010609060101010101" pitchFamily="49" charset="-122"/>
                          <a:ea typeface="黑体" panose="02010609060101010101" pitchFamily="49" charset="-122"/>
                        </a:rPr>
                        <a:t>确定行权价格</a:t>
                      </a:r>
                      <a:r>
                        <a:rPr lang="zh-CN" sz="1800" b="1" kern="100" dirty="0">
                          <a:solidFill>
                            <a:srgbClr val="002060"/>
                          </a:solidFill>
                          <a:effectLst/>
                          <a:latin typeface="黑体" panose="02010609060101010101" pitchFamily="49" charset="-122"/>
                          <a:ea typeface="黑体" panose="02010609060101010101" pitchFamily="49" charset="-122"/>
                        </a:rPr>
                        <a:t>。</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453319143"/>
                  </a:ext>
                </a:extLst>
              </a:tr>
              <a:tr h="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执行方式</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marL="342900" indent="-342900" algn="l">
                        <a:lnSpc>
                          <a:spcPct val="150000"/>
                        </a:lnSpc>
                        <a:spcAft>
                          <a:spcPts val="0"/>
                        </a:spcAft>
                        <a:buAutoNum type="arabicParenBoth"/>
                      </a:pPr>
                      <a:r>
                        <a:rPr lang="zh-CN" sz="1800" b="1" kern="100" dirty="0">
                          <a:solidFill>
                            <a:srgbClr val="002060"/>
                          </a:solidFill>
                          <a:effectLst/>
                          <a:latin typeface="黑体" panose="02010609060101010101" pitchFamily="49" charset="-122"/>
                          <a:ea typeface="黑体" panose="02010609060101010101" pitchFamily="49" charset="-122"/>
                        </a:rPr>
                        <a:t>现金行权</a:t>
                      </a:r>
                      <a:r>
                        <a:rPr lang="zh-CN" altLang="en-US" sz="1800" b="1" kern="100" dirty="0">
                          <a:solidFill>
                            <a:srgbClr val="002060"/>
                          </a:solidFill>
                          <a:effectLst/>
                          <a:latin typeface="黑体" panose="02010609060101010101" pitchFamily="49" charset="-122"/>
                          <a:ea typeface="黑体" panose="02010609060101010101" pitchFamily="49" charset="-122"/>
                        </a:rPr>
                        <a:t>：个人先制定的证券商支付行权费用及相应的税金和费用，证券商收到付款凭证后，以行权价执行股票期权</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marL="0" indent="0" algn="l">
                        <a:lnSpc>
                          <a:spcPct val="150000"/>
                        </a:lnSpc>
                        <a:spcAft>
                          <a:spcPts val="0"/>
                        </a:spcAft>
                        <a:buNone/>
                      </a:pPr>
                      <a:r>
                        <a:rPr lang="en-US" sz="1800" b="1" kern="100" dirty="0">
                          <a:solidFill>
                            <a:srgbClr val="002060"/>
                          </a:solidFill>
                          <a:effectLst/>
                          <a:latin typeface="黑体" panose="02010609060101010101" pitchFamily="49" charset="-122"/>
                          <a:ea typeface="黑体" panose="02010609060101010101" pitchFamily="49" charset="-122"/>
                        </a:rPr>
                        <a:t>(2) </a:t>
                      </a:r>
                      <a:r>
                        <a:rPr lang="zh-CN" sz="1800" b="1" kern="100" dirty="0">
                          <a:solidFill>
                            <a:srgbClr val="002060"/>
                          </a:solidFill>
                          <a:effectLst/>
                          <a:latin typeface="黑体" panose="02010609060101010101" pitchFamily="49" charset="-122"/>
                          <a:ea typeface="黑体" panose="02010609060101010101" pitchFamily="49" charset="-122"/>
                        </a:rPr>
                        <a:t>无现金行权</a:t>
                      </a:r>
                      <a:r>
                        <a:rPr lang="zh-CN" altLang="en-US" sz="1800" b="1" kern="100" dirty="0">
                          <a:solidFill>
                            <a:srgbClr val="002060"/>
                          </a:solidFill>
                          <a:effectLst/>
                          <a:latin typeface="黑体" panose="02010609060101010101" pitchFamily="49" charset="-122"/>
                          <a:ea typeface="黑体" panose="02010609060101010101" pitchFamily="49" charset="-122"/>
                        </a:rPr>
                        <a:t>：证券商以出售部分股票获得的收益来支付行权费用，并将余下股票存入经理人个人账户</a:t>
                      </a:r>
                      <a:r>
                        <a:rPr lang="en-US" sz="1800" b="1" kern="100" dirty="0">
                          <a:solidFill>
                            <a:srgbClr val="002060"/>
                          </a:solidFill>
                          <a:effectLst/>
                          <a:latin typeface="黑体" panose="02010609060101010101" pitchFamily="49" charset="-122"/>
                          <a:ea typeface="黑体" panose="02010609060101010101" pitchFamily="49" charset="-122"/>
                        </a:rPr>
                        <a:t>  </a:t>
                      </a:r>
                    </a:p>
                    <a:p>
                      <a:pPr marL="0" indent="0" algn="l">
                        <a:lnSpc>
                          <a:spcPct val="150000"/>
                        </a:lnSpc>
                        <a:spcAft>
                          <a:spcPts val="0"/>
                        </a:spcAft>
                        <a:buNone/>
                      </a:pPr>
                      <a:r>
                        <a:rPr lang="en-US" sz="1800" b="1" kern="100" dirty="0">
                          <a:solidFill>
                            <a:srgbClr val="002060"/>
                          </a:solidFill>
                          <a:effectLst/>
                          <a:latin typeface="黑体" panose="02010609060101010101" pitchFamily="49" charset="-122"/>
                          <a:ea typeface="黑体" panose="02010609060101010101" pitchFamily="49" charset="-122"/>
                        </a:rPr>
                        <a:t>(3) </a:t>
                      </a:r>
                      <a:r>
                        <a:rPr lang="zh-CN" sz="1800" b="1" kern="100" dirty="0">
                          <a:solidFill>
                            <a:srgbClr val="002060"/>
                          </a:solidFill>
                          <a:effectLst/>
                          <a:latin typeface="黑体" panose="02010609060101010101" pitchFamily="49" charset="-122"/>
                          <a:ea typeface="黑体" panose="02010609060101010101" pitchFamily="49" charset="-122"/>
                        </a:rPr>
                        <a:t>无现金行权并出售</a:t>
                      </a:r>
                      <a:r>
                        <a:rPr lang="zh-CN" altLang="en-US" sz="1800" b="1" kern="100" dirty="0">
                          <a:solidFill>
                            <a:srgbClr val="002060"/>
                          </a:solidFill>
                          <a:effectLst/>
                          <a:latin typeface="黑体" panose="02010609060101010101" pitchFamily="49" charset="-122"/>
                          <a:ea typeface="黑体" panose="02010609060101010101" pitchFamily="49" charset="-122"/>
                        </a:rPr>
                        <a:t>：个人决定对部分或全部可行权的股票期权行权并立刻出售，以获取行权价与市场价的差价带来的利润。</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611114771"/>
                  </a:ext>
                </a:extLst>
              </a:tr>
            </a:tbl>
          </a:graphicData>
        </a:graphic>
      </p:graphicFrame>
    </p:spTree>
    <p:extLst>
      <p:ext uri="{BB962C8B-B14F-4D97-AF65-F5344CB8AC3E}">
        <p14:creationId xmlns:p14="http://schemas.microsoft.com/office/powerpoint/2010/main" val="9758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6F5A760D-5D01-4D31-9A00-E66B041492C9}"/>
              </a:ext>
            </a:extLst>
          </p:cNvPr>
          <p:cNvSpPr/>
          <p:nvPr/>
        </p:nvSpPr>
        <p:spPr>
          <a:xfrm>
            <a:off x="886422" y="532884"/>
            <a:ext cx="2860078"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rPr>
              <a:t>19</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上市公司的限制性股票</a:t>
            </a:r>
            <a:endParaRPr lang="zh-CN" altLang="en-US" dirty="0">
              <a:latin typeface="黑体" panose="02010609060101010101" pitchFamily="49" charset="-122"/>
              <a:ea typeface="黑体" panose="02010609060101010101" pitchFamily="49" charset="-122"/>
            </a:endParaRPr>
          </a:p>
        </p:txBody>
      </p:sp>
      <p:graphicFrame>
        <p:nvGraphicFramePr>
          <p:cNvPr id="9" name="表格 8">
            <a:extLst>
              <a:ext uri="{FF2B5EF4-FFF2-40B4-BE49-F238E27FC236}">
                <a16:creationId xmlns:a16="http://schemas.microsoft.com/office/drawing/2014/main" id="{4F583FAF-BADF-4ED8-8855-1BDB5056052F}"/>
              </a:ext>
            </a:extLst>
          </p:cNvPr>
          <p:cNvGraphicFramePr>
            <a:graphicFrameLocks noGrp="1"/>
          </p:cNvGraphicFramePr>
          <p:nvPr>
            <p:extLst>
              <p:ext uri="{D42A27DB-BD31-4B8C-83A1-F6EECF244321}">
                <p14:modId xmlns:p14="http://schemas.microsoft.com/office/powerpoint/2010/main" val="1008011585"/>
              </p:ext>
            </p:extLst>
          </p:nvPr>
        </p:nvGraphicFramePr>
        <p:xfrm>
          <a:off x="958698" y="993105"/>
          <a:ext cx="10412716" cy="4616135"/>
        </p:xfrm>
        <a:graphic>
          <a:graphicData uri="http://schemas.openxmlformats.org/drawingml/2006/table">
            <a:tbl>
              <a:tblPr>
                <a:tableStyleId>{5C22544A-7EE6-4342-B048-85BDC9FD1C3A}</a:tableStyleId>
              </a:tblPr>
              <a:tblGrid>
                <a:gridCol w="2139609">
                  <a:extLst>
                    <a:ext uri="{9D8B030D-6E8A-4147-A177-3AD203B41FA5}">
                      <a16:colId xmlns:a16="http://schemas.microsoft.com/office/drawing/2014/main" val="1544343127"/>
                    </a:ext>
                  </a:extLst>
                </a:gridCol>
                <a:gridCol w="8273107">
                  <a:extLst>
                    <a:ext uri="{9D8B030D-6E8A-4147-A177-3AD203B41FA5}">
                      <a16:colId xmlns:a16="http://schemas.microsoft.com/office/drawing/2014/main" val="2700898083"/>
                    </a:ext>
                  </a:extLst>
                </a:gridCol>
              </a:tblGrid>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概念</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限制性股票是指激励对象按照股权激励计划规定的条件，从上市公司无偿或者低价获得一定数量的本公司股票，激励对象只有在工作年限或业绩目标符合股权激励计划规定条件的，才可出售限制性股票并从中获益。否则，公司有权将免费赠予的限制性股票收回或以激励对象购买时的价格回购。</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616059266"/>
                  </a:ext>
                </a:extLst>
              </a:tr>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禁售期</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●限制性股票的禁售期，是指公司员工取得限制性股票后</a:t>
                      </a:r>
                      <a:r>
                        <a:rPr lang="zh-CN" sz="1800" b="1" u="sng" kern="100">
                          <a:solidFill>
                            <a:srgbClr val="002060"/>
                          </a:solidFill>
                          <a:effectLst/>
                          <a:latin typeface="黑体" panose="02010609060101010101" pitchFamily="49" charset="-122"/>
                          <a:ea typeface="黑体" panose="02010609060101010101" pitchFamily="49" charset="-122"/>
                        </a:rPr>
                        <a:t>不得通过二级市场或其他方式进行转让的期限。</a:t>
                      </a:r>
                      <a:endParaRPr lang="zh-CN" sz="18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禁售期不得低于</a:t>
                      </a:r>
                      <a:r>
                        <a:rPr lang="en-US" sz="1800" b="1" u="sng" kern="100">
                          <a:solidFill>
                            <a:srgbClr val="002060"/>
                          </a:solidFill>
                          <a:effectLst/>
                          <a:latin typeface="黑体" panose="02010609060101010101" pitchFamily="49" charset="-122"/>
                          <a:ea typeface="黑体" panose="02010609060101010101" pitchFamily="49" charset="-122"/>
                        </a:rPr>
                        <a:t>2</a:t>
                      </a:r>
                      <a:r>
                        <a:rPr lang="zh-CN" sz="1800" b="1" u="sng" kern="100">
                          <a:solidFill>
                            <a:srgbClr val="002060"/>
                          </a:solidFill>
                          <a:effectLst/>
                          <a:latin typeface="黑体" panose="02010609060101010101" pitchFamily="49" charset="-122"/>
                          <a:ea typeface="黑体" panose="02010609060101010101" pitchFamily="49" charset="-122"/>
                        </a:rPr>
                        <a:t>年</a:t>
                      </a:r>
                      <a:r>
                        <a:rPr lang="zh-CN" sz="1800" b="1" kern="100">
                          <a:solidFill>
                            <a:srgbClr val="002060"/>
                          </a:solidFill>
                          <a:effectLst/>
                          <a:latin typeface="黑体" panose="02010609060101010101" pitchFamily="49" charset="-122"/>
                          <a:ea typeface="黑体" panose="02010609060101010101" pitchFamily="49" charset="-122"/>
                        </a:rPr>
                        <a:t>。</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36084345"/>
                  </a:ext>
                </a:extLst>
              </a:tr>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解锁期</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解锁期不得低于</a:t>
                      </a:r>
                      <a:r>
                        <a:rPr lang="en-US" sz="1800" b="1" u="sng" kern="100">
                          <a:solidFill>
                            <a:srgbClr val="002060"/>
                          </a:solidFill>
                          <a:effectLst/>
                          <a:latin typeface="黑体" panose="02010609060101010101" pitchFamily="49" charset="-122"/>
                          <a:ea typeface="黑体" panose="02010609060101010101" pitchFamily="49" charset="-122"/>
                        </a:rPr>
                        <a:t>3</a:t>
                      </a:r>
                      <a:r>
                        <a:rPr lang="zh-CN" sz="1800" b="1" u="sng" kern="100">
                          <a:solidFill>
                            <a:srgbClr val="002060"/>
                          </a:solidFill>
                          <a:effectLst/>
                          <a:latin typeface="黑体" panose="02010609060101010101" pitchFamily="49" charset="-122"/>
                          <a:ea typeface="黑体" panose="02010609060101010101" pitchFamily="49" charset="-122"/>
                        </a:rPr>
                        <a:t>年</a:t>
                      </a:r>
                      <a:endParaRPr lang="zh-CN" sz="18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●解锁后，员工的股票就可以在二级市场自由出售。</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206531901"/>
                  </a:ext>
                </a:extLst>
              </a:tr>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4.</a:t>
                      </a:r>
                      <a:r>
                        <a:rPr lang="zh-CN" sz="1800" b="1" kern="100">
                          <a:solidFill>
                            <a:srgbClr val="002060"/>
                          </a:solidFill>
                          <a:effectLst/>
                          <a:latin typeface="黑体" panose="02010609060101010101" pitchFamily="49" charset="-122"/>
                          <a:ea typeface="黑体" panose="02010609060101010101" pitchFamily="49" charset="-122"/>
                        </a:rPr>
                        <a:t>有效期和授予日</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与股票期权相同</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615795173"/>
                  </a:ext>
                </a:extLst>
              </a:tr>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5.</a:t>
                      </a:r>
                      <a:r>
                        <a:rPr lang="zh-CN" sz="1800" b="1" kern="100">
                          <a:solidFill>
                            <a:srgbClr val="002060"/>
                          </a:solidFill>
                          <a:effectLst/>
                          <a:latin typeface="黑体" panose="02010609060101010101" pitchFamily="49" charset="-122"/>
                          <a:ea typeface="黑体" panose="02010609060101010101" pitchFamily="49" charset="-122"/>
                        </a:rPr>
                        <a:t>授予价格</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即上市公司向激励对象授予限制性股票时所确定的激励对象获得 上市公司股份的价格，为避免股价操纵，同样遵循“孰高原则”。</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468857945"/>
                  </a:ext>
                </a:extLst>
              </a:tr>
            </a:tbl>
          </a:graphicData>
        </a:graphic>
      </p:graphicFrame>
    </p:spTree>
    <p:extLst>
      <p:ext uri="{BB962C8B-B14F-4D97-AF65-F5344CB8AC3E}">
        <p14:creationId xmlns:p14="http://schemas.microsoft.com/office/powerpoint/2010/main" val="2235702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B2CF606F-6ECC-4944-A109-B0138E03A3D5}"/>
              </a:ext>
            </a:extLst>
          </p:cNvPr>
          <p:cNvSpPr/>
          <p:nvPr/>
        </p:nvSpPr>
        <p:spPr>
          <a:xfrm>
            <a:off x="820586" y="532901"/>
            <a:ext cx="2860078"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20.</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上市公司的股票增值权</a:t>
            </a:r>
            <a:endParaRPr lang="zh-CN" altLang="en-US" dirty="0">
              <a:latin typeface="黑体" panose="02010609060101010101" pitchFamily="49" charset="-122"/>
              <a:ea typeface="黑体" panose="02010609060101010101" pitchFamily="49" charset="-122"/>
            </a:endParaRPr>
          </a:p>
        </p:txBody>
      </p:sp>
      <p:graphicFrame>
        <p:nvGraphicFramePr>
          <p:cNvPr id="7" name="表格 6">
            <a:extLst>
              <a:ext uri="{FF2B5EF4-FFF2-40B4-BE49-F238E27FC236}">
                <a16:creationId xmlns:a16="http://schemas.microsoft.com/office/drawing/2014/main" id="{7337BF14-19DB-401C-B1FD-06D1C6C9EA13}"/>
              </a:ext>
            </a:extLst>
          </p:cNvPr>
          <p:cNvGraphicFramePr>
            <a:graphicFrameLocks noGrp="1"/>
          </p:cNvGraphicFramePr>
          <p:nvPr>
            <p:extLst>
              <p:ext uri="{D42A27DB-BD31-4B8C-83A1-F6EECF244321}">
                <p14:modId xmlns:p14="http://schemas.microsoft.com/office/powerpoint/2010/main" val="703155689"/>
              </p:ext>
            </p:extLst>
          </p:nvPr>
        </p:nvGraphicFramePr>
        <p:xfrm>
          <a:off x="852728" y="911259"/>
          <a:ext cx="10518685" cy="4744785"/>
        </p:xfrm>
        <a:graphic>
          <a:graphicData uri="http://schemas.openxmlformats.org/drawingml/2006/table">
            <a:tbl>
              <a:tblPr>
                <a:tableStyleId>{5C22544A-7EE6-4342-B048-85BDC9FD1C3A}</a:tableStyleId>
              </a:tblPr>
              <a:tblGrid>
                <a:gridCol w="1214549">
                  <a:extLst>
                    <a:ext uri="{9D8B030D-6E8A-4147-A177-3AD203B41FA5}">
                      <a16:colId xmlns:a16="http://schemas.microsoft.com/office/drawing/2014/main" val="1056199483"/>
                    </a:ext>
                  </a:extLst>
                </a:gridCol>
                <a:gridCol w="9304136">
                  <a:extLst>
                    <a:ext uri="{9D8B030D-6E8A-4147-A177-3AD203B41FA5}">
                      <a16:colId xmlns:a16="http://schemas.microsoft.com/office/drawing/2014/main" val="303538316"/>
                    </a:ext>
                  </a:extLst>
                </a:gridCol>
              </a:tblGrid>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概念</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它是指上市公司授予激励对象在一定时期和条件下，获得规定数量的股票价格上升所带来的收益的权利。</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494627092"/>
                  </a:ext>
                </a:extLst>
              </a:tr>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特点</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u="sng" kern="100" dirty="0">
                          <a:solidFill>
                            <a:srgbClr val="002060"/>
                          </a:solidFill>
                          <a:effectLst/>
                          <a:latin typeface="黑体" panose="02010609060101010101" pitchFamily="49" charset="-122"/>
                          <a:ea typeface="黑体" panose="02010609060101010101" pitchFamily="49" charset="-122"/>
                        </a:rPr>
                        <a:t>行权期一般超过任期，</a:t>
                      </a:r>
                      <a:r>
                        <a:rPr lang="zh-CN" sz="1800" b="1" kern="100" dirty="0">
                          <a:solidFill>
                            <a:srgbClr val="002060"/>
                          </a:solidFill>
                          <a:effectLst/>
                          <a:latin typeface="黑体" panose="02010609060101010101" pitchFamily="49" charset="-122"/>
                          <a:ea typeface="黑体" panose="02010609060101010101" pitchFamily="49" charset="-122"/>
                        </a:rPr>
                        <a:t>这样就将激励对象与公司的利益捆绑在一起，有效地约束他们的短期行为。</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 </a:t>
                      </a:r>
                      <a:r>
                        <a:rPr lang="zh-CN" sz="1800" b="1" u="sng" kern="100" dirty="0">
                          <a:solidFill>
                            <a:srgbClr val="002060"/>
                          </a:solidFill>
                          <a:effectLst/>
                          <a:latin typeface="黑体" panose="02010609060101010101" pitchFamily="49" charset="-122"/>
                          <a:ea typeface="黑体" panose="02010609060101010101" pitchFamily="49" charset="-122"/>
                        </a:rPr>
                        <a:t>激励对象</a:t>
                      </a:r>
                      <a:r>
                        <a:rPr lang="zh-CN" sz="1800" b="1" kern="100" dirty="0">
                          <a:solidFill>
                            <a:srgbClr val="002060"/>
                          </a:solidFill>
                          <a:effectLst/>
                          <a:latin typeface="黑体" panose="02010609060101010101" pitchFamily="49" charset="-122"/>
                          <a:ea typeface="黑体" panose="02010609060101010101" pitchFamily="49" charset="-122"/>
                        </a:rPr>
                        <a:t>拥有规定数量的股票股价上升所带来的收益，但</a:t>
                      </a:r>
                      <a:r>
                        <a:rPr lang="zh-CN" sz="1800" b="1" u="sng" kern="100" dirty="0">
                          <a:solidFill>
                            <a:srgbClr val="002060"/>
                          </a:solidFill>
                          <a:effectLst/>
                          <a:latin typeface="黑体" panose="02010609060101010101" pitchFamily="49" charset="-122"/>
                          <a:ea typeface="黑体" panose="02010609060101010101" pitchFamily="49" charset="-122"/>
                        </a:rPr>
                        <a:t>不拥有这些股票的所有权，也不拥有表决权、配股权。</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(3) </a:t>
                      </a:r>
                      <a:r>
                        <a:rPr lang="zh-CN" sz="1800" b="1" kern="100" dirty="0">
                          <a:solidFill>
                            <a:srgbClr val="002060"/>
                          </a:solidFill>
                          <a:effectLst/>
                          <a:latin typeface="黑体" panose="02010609060101010101" pitchFamily="49" charset="-122"/>
                          <a:ea typeface="黑体" panose="02010609060101010101" pitchFamily="49" charset="-122"/>
                        </a:rPr>
                        <a:t>实施股票增值权时，可以是全额兑现，也可以是部分兑现。</a:t>
                      </a:r>
                    </a:p>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(4)</a:t>
                      </a:r>
                      <a:r>
                        <a:rPr lang="zh-CN" sz="1800" b="1" kern="100" dirty="0">
                          <a:solidFill>
                            <a:srgbClr val="002060"/>
                          </a:solidFill>
                          <a:effectLst/>
                          <a:latin typeface="黑体" panose="02010609060101010101" pitchFamily="49" charset="-122"/>
                          <a:ea typeface="黑体" panose="02010609060101010101" pitchFamily="49" charset="-122"/>
                        </a:rPr>
                        <a:t>股票增值权的实施，可以用现金，也可以折合成股票，还可以是现金和股票形式的结合。</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695895855"/>
                  </a:ext>
                </a:extLst>
              </a:tr>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实质</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实质上是一种</a:t>
                      </a:r>
                      <a:r>
                        <a:rPr lang="zh-CN" sz="1800" b="1" u="sng" kern="100" dirty="0">
                          <a:solidFill>
                            <a:srgbClr val="002060"/>
                          </a:solidFill>
                          <a:effectLst/>
                          <a:latin typeface="黑体" panose="02010609060101010101" pitchFamily="49" charset="-122"/>
                          <a:ea typeface="黑体" panose="02010609060101010101" pitchFamily="49" charset="-122"/>
                        </a:rPr>
                        <a:t>虚拟的股票期权</a:t>
                      </a:r>
                      <a:r>
                        <a:rPr lang="zh-CN" sz="1800" b="1" kern="100" dirty="0">
                          <a:solidFill>
                            <a:srgbClr val="002060"/>
                          </a:solidFill>
                          <a:effectLst/>
                          <a:latin typeface="黑体" panose="02010609060101010101" pitchFamily="49" charset="-122"/>
                          <a:ea typeface="黑体" panose="02010609060101010101" pitchFamily="49" charset="-122"/>
                        </a:rPr>
                        <a:t>，是公司给予计划参与人的一种权利，不实际买卖股票，仅通过模拟股票市场价格变化的方式，在规定时段内，获得由公司支付的行权价格与行权日市场价格之间的差额。</a:t>
                      </a:r>
                      <a:r>
                        <a:rPr lang="zh-CN" sz="1800" b="1" u="sng" kern="100" dirty="0">
                          <a:solidFill>
                            <a:srgbClr val="002060"/>
                          </a:solidFill>
                          <a:effectLst/>
                          <a:latin typeface="黑体" panose="02010609060101010101" pitchFamily="49" charset="-122"/>
                          <a:ea typeface="黑体" panose="02010609060101010101" pitchFamily="49" charset="-122"/>
                        </a:rPr>
                        <a:t>它的实质就是股票期权的现金结算，</a:t>
                      </a:r>
                      <a:r>
                        <a:rPr lang="zh-CN" sz="1800" b="1" kern="100" dirty="0">
                          <a:solidFill>
                            <a:srgbClr val="002060"/>
                          </a:solidFill>
                          <a:effectLst/>
                          <a:latin typeface="黑体" panose="02010609060101010101" pitchFamily="49" charset="-122"/>
                          <a:ea typeface="黑体" panose="02010609060101010101" pitchFamily="49" charset="-122"/>
                        </a:rPr>
                        <a:t>也可以说</a:t>
                      </a:r>
                      <a:r>
                        <a:rPr lang="zh-CN" sz="1800" b="1" u="sng" kern="100" dirty="0">
                          <a:solidFill>
                            <a:srgbClr val="002060"/>
                          </a:solidFill>
                          <a:effectLst/>
                          <a:latin typeface="黑体" panose="02010609060101010101" pitchFamily="49" charset="-122"/>
                          <a:ea typeface="黑体" panose="02010609060101010101" pitchFamily="49" charset="-122"/>
                        </a:rPr>
                        <a:t>股票增值权实质上是企业奖金的延期支付。</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010355119"/>
                  </a:ext>
                </a:extLst>
              </a:tr>
            </a:tbl>
          </a:graphicData>
        </a:graphic>
      </p:graphicFrame>
    </p:spTree>
    <p:extLst>
      <p:ext uri="{BB962C8B-B14F-4D97-AF65-F5344CB8AC3E}">
        <p14:creationId xmlns:p14="http://schemas.microsoft.com/office/powerpoint/2010/main" val="25886824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721D4532-5FF7-4A7B-8A0F-421029AFCAD7}"/>
              </a:ext>
            </a:extLst>
          </p:cNvPr>
          <p:cNvSpPr/>
          <p:nvPr/>
        </p:nvSpPr>
        <p:spPr>
          <a:xfrm>
            <a:off x="891464" y="469582"/>
            <a:ext cx="4022255"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21.</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上市公司三种股权激励模式的适用</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7FFB5C53-02F0-4982-97E2-12E88C4F4E61}"/>
              </a:ext>
            </a:extLst>
          </p:cNvPr>
          <p:cNvGraphicFramePr>
            <a:graphicFrameLocks noGrp="1"/>
          </p:cNvGraphicFramePr>
          <p:nvPr>
            <p:extLst>
              <p:ext uri="{D42A27DB-BD31-4B8C-83A1-F6EECF244321}">
                <p14:modId xmlns:p14="http://schemas.microsoft.com/office/powerpoint/2010/main" val="1140949687"/>
              </p:ext>
            </p:extLst>
          </p:nvPr>
        </p:nvGraphicFramePr>
        <p:xfrm>
          <a:off x="958698" y="1036102"/>
          <a:ext cx="10412716" cy="1800100"/>
        </p:xfrm>
        <a:graphic>
          <a:graphicData uri="http://schemas.openxmlformats.org/drawingml/2006/table">
            <a:tbl>
              <a:tblPr>
                <a:tableStyleId>{5C22544A-7EE6-4342-B048-85BDC9FD1C3A}</a:tableStyleId>
              </a:tblPr>
              <a:tblGrid>
                <a:gridCol w="1833382">
                  <a:extLst>
                    <a:ext uri="{9D8B030D-6E8A-4147-A177-3AD203B41FA5}">
                      <a16:colId xmlns:a16="http://schemas.microsoft.com/office/drawing/2014/main" val="2193427716"/>
                    </a:ext>
                  </a:extLst>
                </a:gridCol>
                <a:gridCol w="8579334">
                  <a:extLst>
                    <a:ext uri="{9D8B030D-6E8A-4147-A177-3AD203B41FA5}">
                      <a16:colId xmlns:a16="http://schemas.microsoft.com/office/drawing/2014/main" val="3067409263"/>
                    </a:ext>
                  </a:extLst>
                </a:gridCol>
              </a:tblGrid>
              <a:tr h="239395">
                <a:tc>
                  <a:txBody>
                    <a:bodyPr/>
                    <a:lstStyle/>
                    <a:p>
                      <a:pPr algn="ctr">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激励模式</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ctr">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适用企业</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392787834"/>
                  </a:ext>
                </a:extLst>
              </a:tr>
              <a:tr h="240665">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股票期权</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成长性较好、股价呈强势上涨的</a:t>
                      </a:r>
                      <a:r>
                        <a:rPr lang="zh-CN" sz="1800" b="1" u="sng" kern="100">
                          <a:solidFill>
                            <a:srgbClr val="002060"/>
                          </a:solidFill>
                          <a:effectLst/>
                          <a:latin typeface="黑体" panose="02010609060101010101" pitchFamily="49" charset="-122"/>
                          <a:ea typeface="黑体" panose="02010609060101010101" pitchFamily="49" charset="-122"/>
                        </a:rPr>
                        <a:t>上市公司</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322539289"/>
                  </a:ext>
                </a:extLst>
              </a:tr>
              <a:tr h="27686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限制性股票</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成熟型企业</a:t>
                      </a:r>
                      <a:r>
                        <a:rPr lang="en-US" sz="1800" b="1" kern="100">
                          <a:solidFill>
                            <a:srgbClr val="002060"/>
                          </a:solidFill>
                          <a:effectLst/>
                          <a:latin typeface="黑体" panose="02010609060101010101" pitchFamily="49" charset="-122"/>
                          <a:ea typeface="黑体" panose="02010609060101010101" pitchFamily="49" charset="-122"/>
                        </a:rPr>
                        <a:t>;</a:t>
                      </a:r>
                      <a:r>
                        <a:rPr lang="zh-CN" sz="1800" b="1" kern="100">
                          <a:solidFill>
                            <a:srgbClr val="002060"/>
                          </a:solidFill>
                          <a:effectLst/>
                          <a:latin typeface="黑体" panose="02010609060101010101" pitchFamily="49" charset="-122"/>
                          <a:ea typeface="黑体" panose="02010609060101010101" pitchFamily="49" charset="-122"/>
                        </a:rPr>
                        <a:t>对资金投入要求不是非常高的企业</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086368706"/>
                  </a:ext>
                </a:extLst>
              </a:tr>
              <a:tr h="476250">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股票增值权</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）现金流量比较充裕且股价比较稳定的</a:t>
                      </a:r>
                      <a:r>
                        <a:rPr lang="zh-CN" sz="1800" b="1" u="sng" kern="100" dirty="0">
                          <a:solidFill>
                            <a:srgbClr val="002060"/>
                          </a:solidFill>
                          <a:effectLst/>
                          <a:latin typeface="黑体" panose="02010609060101010101" pitchFamily="49" charset="-122"/>
                          <a:ea typeface="黑体" panose="02010609060101010101" pitchFamily="49" charset="-122"/>
                        </a:rPr>
                        <a:t>上市公司；</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a:t>
                      </a:r>
                      <a:r>
                        <a:rPr lang="zh-CN" sz="1800" b="1" u="sng" kern="100" dirty="0">
                          <a:solidFill>
                            <a:srgbClr val="002060"/>
                          </a:solidFill>
                          <a:effectLst/>
                          <a:latin typeface="黑体" panose="02010609060101010101" pitchFamily="49" charset="-122"/>
                          <a:ea typeface="黑体" panose="02010609060101010101" pitchFamily="49" charset="-122"/>
                        </a:rPr>
                        <a:t>境外上市公司</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268898588"/>
                  </a:ext>
                </a:extLst>
              </a:tr>
            </a:tbl>
          </a:graphicData>
        </a:graphic>
      </p:graphicFrame>
    </p:spTree>
    <p:extLst>
      <p:ext uri="{BB962C8B-B14F-4D97-AF65-F5344CB8AC3E}">
        <p14:creationId xmlns:p14="http://schemas.microsoft.com/office/powerpoint/2010/main" val="39015829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3FD5819A-CA0E-4674-B83B-826FFD207ADF}"/>
              </a:ext>
            </a:extLst>
          </p:cNvPr>
          <p:cNvSpPr/>
          <p:nvPr/>
        </p:nvSpPr>
        <p:spPr>
          <a:xfrm>
            <a:off x="886075" y="487359"/>
            <a:ext cx="2860078"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22.</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非上市公司的股份期权</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03786229-F9B9-446C-BFA7-03A6B5DF2D15}"/>
              </a:ext>
            </a:extLst>
          </p:cNvPr>
          <p:cNvGraphicFramePr>
            <a:graphicFrameLocks noGrp="1"/>
          </p:cNvGraphicFramePr>
          <p:nvPr>
            <p:extLst>
              <p:ext uri="{D42A27DB-BD31-4B8C-83A1-F6EECF244321}">
                <p14:modId xmlns:p14="http://schemas.microsoft.com/office/powerpoint/2010/main" val="1672007149"/>
              </p:ext>
            </p:extLst>
          </p:nvPr>
        </p:nvGraphicFramePr>
        <p:xfrm>
          <a:off x="692149" y="930237"/>
          <a:ext cx="10837863" cy="5197856"/>
        </p:xfrm>
        <a:graphic>
          <a:graphicData uri="http://schemas.openxmlformats.org/drawingml/2006/table">
            <a:tbl>
              <a:tblPr>
                <a:tableStyleId>{5C22544A-7EE6-4342-B048-85BDC9FD1C3A}</a:tableStyleId>
              </a:tblPr>
              <a:tblGrid>
                <a:gridCol w="2873363">
                  <a:extLst>
                    <a:ext uri="{9D8B030D-6E8A-4147-A177-3AD203B41FA5}">
                      <a16:colId xmlns:a16="http://schemas.microsoft.com/office/drawing/2014/main" val="1194405320"/>
                    </a:ext>
                  </a:extLst>
                </a:gridCol>
                <a:gridCol w="7964500">
                  <a:extLst>
                    <a:ext uri="{9D8B030D-6E8A-4147-A177-3AD203B41FA5}">
                      <a16:colId xmlns:a16="http://schemas.microsoft.com/office/drawing/2014/main" val="3995137097"/>
                    </a:ext>
                  </a:extLst>
                </a:gridCol>
              </a:tblGrid>
              <a:tr h="0">
                <a:tc>
                  <a:txBody>
                    <a:bodyPr/>
                    <a:lstStyle/>
                    <a:p>
                      <a:pPr algn="l">
                        <a:lnSpc>
                          <a:spcPct val="150000"/>
                        </a:lnSpc>
                        <a:spcAft>
                          <a:spcPts val="0"/>
                        </a:spcAft>
                      </a:pPr>
                      <a:r>
                        <a:rPr lang="en-US" sz="1700" b="1" kern="100" dirty="0">
                          <a:solidFill>
                            <a:srgbClr val="002060"/>
                          </a:solidFill>
                          <a:effectLst/>
                          <a:latin typeface="黑体" panose="02010609060101010101" pitchFamily="49" charset="-122"/>
                          <a:ea typeface="黑体" panose="02010609060101010101" pitchFamily="49" charset="-122"/>
                        </a:rPr>
                        <a:t>1.</a:t>
                      </a:r>
                      <a:r>
                        <a:rPr lang="zh-CN" sz="1700" b="1" kern="100" dirty="0">
                          <a:solidFill>
                            <a:srgbClr val="002060"/>
                          </a:solidFill>
                          <a:effectLst/>
                          <a:latin typeface="黑体" panose="02010609060101010101" pitchFamily="49" charset="-122"/>
                          <a:ea typeface="黑体" panose="02010609060101010101" pitchFamily="49" charset="-122"/>
                        </a:rPr>
                        <a:t>股份期权模式概念</a:t>
                      </a:r>
                      <a:endParaRPr lang="zh-CN" sz="17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700" b="1" kern="100">
                          <a:solidFill>
                            <a:srgbClr val="002060"/>
                          </a:solidFill>
                          <a:effectLst/>
                          <a:latin typeface="黑体" panose="02010609060101010101" pitchFamily="49" charset="-122"/>
                          <a:ea typeface="黑体" panose="02010609060101010101" pitchFamily="49" charset="-122"/>
                        </a:rPr>
                        <a:t>又称期股模式，指公司授予激励对象在未来一定期限内以预先确定的价格和条件购买本公司一定数量股份的权利。</a:t>
                      </a:r>
                      <a:endParaRPr lang="zh-CN" sz="17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438128170"/>
                  </a:ext>
                </a:extLst>
              </a:tr>
              <a:tr h="0">
                <a:tc>
                  <a:txBody>
                    <a:bodyPr/>
                    <a:lstStyle/>
                    <a:p>
                      <a:pPr algn="l">
                        <a:lnSpc>
                          <a:spcPct val="150000"/>
                        </a:lnSpc>
                        <a:spcAft>
                          <a:spcPts val="0"/>
                        </a:spcAft>
                      </a:pPr>
                      <a:r>
                        <a:rPr lang="en-US" sz="1700" b="1" kern="100" dirty="0">
                          <a:solidFill>
                            <a:srgbClr val="002060"/>
                          </a:solidFill>
                          <a:effectLst/>
                          <a:latin typeface="黑体" panose="02010609060101010101" pitchFamily="49" charset="-122"/>
                          <a:ea typeface="黑体" panose="02010609060101010101" pitchFamily="49" charset="-122"/>
                        </a:rPr>
                        <a:t>2.</a:t>
                      </a:r>
                      <a:r>
                        <a:rPr lang="zh-CN" sz="1700" b="1" kern="100" dirty="0">
                          <a:solidFill>
                            <a:srgbClr val="002060"/>
                          </a:solidFill>
                          <a:effectLst/>
                          <a:latin typeface="黑体" panose="02010609060101010101" pitchFamily="49" charset="-122"/>
                          <a:ea typeface="黑体" panose="02010609060101010101" pitchFamily="49" charset="-122"/>
                        </a:rPr>
                        <a:t>期股的操作要点</a:t>
                      </a:r>
                      <a:endParaRPr lang="zh-CN" sz="17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700" b="1" kern="100">
                          <a:solidFill>
                            <a:srgbClr val="002060"/>
                          </a:solidFill>
                          <a:effectLst/>
                          <a:latin typeface="黑体" panose="02010609060101010101" pitchFamily="49" charset="-122"/>
                          <a:ea typeface="黑体" panose="02010609060101010101" pitchFamily="49" charset="-122"/>
                        </a:rPr>
                        <a:t>●激励对象在未来某一时期内以一定价格购买一定数量的股份，</a:t>
                      </a:r>
                      <a:r>
                        <a:rPr lang="zh-CN" sz="1700" b="1" u="sng" kern="100">
                          <a:solidFill>
                            <a:srgbClr val="002060"/>
                          </a:solidFill>
                          <a:effectLst/>
                          <a:latin typeface="黑体" panose="02010609060101010101" pitchFamily="49" charset="-122"/>
                          <a:ea typeface="黑体" panose="02010609060101010101" pitchFamily="49" charset="-122"/>
                        </a:rPr>
                        <a:t>购股价格一般参照股份的当前价格决定，</a:t>
                      </a:r>
                      <a:r>
                        <a:rPr lang="zh-CN" sz="1700" b="1" kern="100">
                          <a:solidFill>
                            <a:srgbClr val="002060"/>
                          </a:solidFill>
                          <a:effectLst/>
                          <a:latin typeface="黑体" panose="02010609060101010101" pitchFamily="49" charset="-122"/>
                          <a:ea typeface="黑体" panose="02010609060101010101" pitchFamily="49" charset="-122"/>
                        </a:rPr>
                        <a:t>但这个过程</a:t>
                      </a:r>
                      <a:r>
                        <a:rPr lang="zh-CN" sz="1700" b="1" u="sng" kern="100">
                          <a:solidFill>
                            <a:srgbClr val="002060"/>
                          </a:solidFill>
                          <a:effectLst/>
                          <a:latin typeface="黑体" panose="02010609060101010101" pitchFamily="49" charset="-122"/>
                          <a:ea typeface="黑体" panose="02010609060101010101" pitchFamily="49" charset="-122"/>
                        </a:rPr>
                        <a:t>只是取得股份的分红权、配股权等部分权益（无处置权</a:t>
                      </a:r>
                      <a:r>
                        <a:rPr lang="en-US" sz="1700" b="1" u="sng" kern="100">
                          <a:solidFill>
                            <a:srgbClr val="002060"/>
                          </a:solidFill>
                          <a:effectLst/>
                          <a:latin typeface="黑体" panose="02010609060101010101" pitchFamily="49" charset="-122"/>
                          <a:ea typeface="黑体" panose="02010609060101010101" pitchFamily="49" charset="-122"/>
                        </a:rPr>
                        <a:t>)</a:t>
                      </a:r>
                      <a:r>
                        <a:rPr lang="zh-CN" sz="1700" b="1" u="sng" kern="100">
                          <a:solidFill>
                            <a:srgbClr val="002060"/>
                          </a:solidFill>
                          <a:effectLst/>
                          <a:latin typeface="黑体" panose="02010609060101010101" pitchFamily="49" charset="-122"/>
                          <a:ea typeface="黑体" panose="02010609060101010101" pitchFamily="49" charset="-122"/>
                        </a:rPr>
                        <a:t>。</a:t>
                      </a:r>
                      <a:r>
                        <a:rPr lang="zh-CN" sz="1700" b="1" kern="100">
                          <a:solidFill>
                            <a:srgbClr val="002060"/>
                          </a:solidFill>
                          <a:effectLst/>
                          <a:latin typeface="黑体" panose="02010609060101010101" pitchFamily="49" charset="-122"/>
                          <a:ea typeface="黑体" panose="02010609060101010101" pitchFamily="49" charset="-122"/>
                        </a:rPr>
                        <a:t>然后分期按约定价格购买期股的所有权，</a:t>
                      </a:r>
                      <a:r>
                        <a:rPr lang="zh-CN" sz="1700" b="1" u="sng" kern="100">
                          <a:solidFill>
                            <a:srgbClr val="002060"/>
                          </a:solidFill>
                          <a:effectLst/>
                          <a:latin typeface="黑体" panose="02010609060101010101" pitchFamily="49" charset="-122"/>
                          <a:ea typeface="黑体" panose="02010609060101010101" pitchFamily="49" charset="-122"/>
                        </a:rPr>
                        <a:t>购股资金来源为分红和现金</a:t>
                      </a:r>
                      <a:r>
                        <a:rPr lang="zh-CN" sz="1700" b="1" kern="100">
                          <a:solidFill>
                            <a:srgbClr val="002060"/>
                          </a:solidFill>
                          <a:effectLst/>
                          <a:latin typeface="黑体" panose="02010609060101010101" pitchFamily="49" charset="-122"/>
                          <a:ea typeface="黑体" panose="02010609060101010101" pitchFamily="49" charset="-122"/>
                        </a:rPr>
                        <a:t>。</a:t>
                      </a:r>
                    </a:p>
                    <a:p>
                      <a:pPr algn="l">
                        <a:lnSpc>
                          <a:spcPct val="150000"/>
                        </a:lnSpc>
                        <a:spcAft>
                          <a:spcPts val="0"/>
                        </a:spcAft>
                      </a:pPr>
                      <a:r>
                        <a:rPr lang="zh-CN" sz="1700" b="1" kern="100">
                          <a:solidFill>
                            <a:srgbClr val="002060"/>
                          </a:solidFill>
                          <a:effectLst/>
                          <a:latin typeface="黑体" panose="02010609060101010101" pitchFamily="49" charset="-122"/>
                          <a:ea typeface="黑体" panose="02010609060101010101" pitchFamily="49" charset="-122"/>
                        </a:rPr>
                        <a:t>●</a:t>
                      </a:r>
                      <a:r>
                        <a:rPr lang="zh-CN" sz="1700" b="1" u="sng" kern="100">
                          <a:solidFill>
                            <a:srgbClr val="002060"/>
                          </a:solidFill>
                          <a:effectLst/>
                          <a:latin typeface="黑体" panose="02010609060101010101" pitchFamily="49" charset="-122"/>
                          <a:ea typeface="黑体" panose="02010609060101010101" pitchFamily="49" charset="-122"/>
                        </a:rPr>
                        <a:t>股份期权的最终价值体现在购买价和行权价的价差上</a:t>
                      </a:r>
                      <a:r>
                        <a:rPr lang="zh-CN" sz="1700" b="1" kern="100">
                          <a:solidFill>
                            <a:srgbClr val="002060"/>
                          </a:solidFill>
                          <a:effectLst/>
                          <a:latin typeface="黑体" panose="02010609060101010101" pitchFamily="49" charset="-122"/>
                          <a:ea typeface="黑体" panose="02010609060101010101" pitchFamily="49" charset="-122"/>
                        </a:rPr>
                        <a:t>。</a:t>
                      </a:r>
                      <a:endParaRPr lang="zh-CN" sz="17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086967822"/>
                  </a:ext>
                </a:extLst>
              </a:tr>
              <a:tr h="0">
                <a:tc>
                  <a:txBody>
                    <a:bodyPr/>
                    <a:lstStyle/>
                    <a:p>
                      <a:pPr algn="l">
                        <a:lnSpc>
                          <a:spcPct val="150000"/>
                        </a:lnSpc>
                        <a:spcAft>
                          <a:spcPts val="0"/>
                        </a:spcAft>
                      </a:pPr>
                      <a:r>
                        <a:rPr lang="en-US" sz="1700" b="1" kern="100">
                          <a:solidFill>
                            <a:srgbClr val="002060"/>
                          </a:solidFill>
                          <a:effectLst/>
                          <a:latin typeface="黑体" panose="02010609060101010101" pitchFamily="49" charset="-122"/>
                          <a:ea typeface="黑体" panose="02010609060101010101" pitchFamily="49" charset="-122"/>
                        </a:rPr>
                        <a:t>3.</a:t>
                      </a:r>
                      <a:r>
                        <a:rPr lang="zh-CN" sz="1700" b="1" kern="100">
                          <a:solidFill>
                            <a:srgbClr val="002060"/>
                          </a:solidFill>
                          <a:effectLst/>
                          <a:latin typeface="黑体" panose="02010609060101010101" pitchFamily="49" charset="-122"/>
                          <a:ea typeface="黑体" panose="02010609060101010101" pitchFamily="49" charset="-122"/>
                        </a:rPr>
                        <a:t>资金来源</a:t>
                      </a:r>
                      <a:endParaRPr lang="zh-CN" sz="17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700" b="1" kern="100">
                          <a:solidFill>
                            <a:srgbClr val="002060"/>
                          </a:solidFill>
                          <a:effectLst/>
                          <a:latin typeface="黑体" panose="02010609060101010101" pitchFamily="49" charset="-122"/>
                          <a:ea typeface="黑体" panose="02010609060101010101" pitchFamily="49" charset="-122"/>
                        </a:rPr>
                        <a:t>①税后利润中提取一定数量的奖励基金，给予激励对象特别奖励，专用于公司的股份②从支付给激励对象的年薪中提取一定比例用以认购股份③从公司公益金中划出一部分作为专项资金，无息贷给激励对象认购股份，然后从激励对象的薪金中定期扣还④激励对象的自有资金</a:t>
                      </a:r>
                      <a:endParaRPr lang="zh-CN" sz="17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085492397"/>
                  </a:ext>
                </a:extLst>
              </a:tr>
              <a:tr h="0">
                <a:tc>
                  <a:txBody>
                    <a:bodyPr/>
                    <a:lstStyle/>
                    <a:p>
                      <a:pPr algn="l">
                        <a:lnSpc>
                          <a:spcPct val="150000"/>
                        </a:lnSpc>
                        <a:spcAft>
                          <a:spcPts val="0"/>
                        </a:spcAft>
                      </a:pPr>
                      <a:r>
                        <a:rPr lang="en-US" sz="1700" b="1" kern="100" dirty="0">
                          <a:solidFill>
                            <a:srgbClr val="002060"/>
                          </a:solidFill>
                          <a:effectLst/>
                          <a:latin typeface="黑体" panose="02010609060101010101" pitchFamily="49" charset="-122"/>
                          <a:ea typeface="黑体" panose="02010609060101010101" pitchFamily="49" charset="-122"/>
                        </a:rPr>
                        <a:t>4.</a:t>
                      </a:r>
                      <a:r>
                        <a:rPr lang="zh-CN" sz="1700" b="1" kern="100" dirty="0">
                          <a:solidFill>
                            <a:srgbClr val="002060"/>
                          </a:solidFill>
                          <a:effectLst/>
                          <a:latin typeface="黑体" panose="02010609060101010101" pitchFamily="49" charset="-122"/>
                          <a:ea typeface="黑体" panose="02010609060101010101" pitchFamily="49" charset="-122"/>
                        </a:rPr>
                        <a:t>股份期权行权价的方法</a:t>
                      </a:r>
                      <a:endParaRPr lang="zh-CN" sz="17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700" b="1" kern="100" dirty="0">
                          <a:solidFill>
                            <a:srgbClr val="002060"/>
                          </a:solidFill>
                          <a:effectLst/>
                          <a:latin typeface="黑体" panose="02010609060101010101" pitchFamily="49" charset="-122"/>
                          <a:ea typeface="黑体" panose="02010609060101010101" pitchFamily="49" charset="-122"/>
                        </a:rPr>
                        <a:t>一是现值有利法，即行权价低于当前股价</a:t>
                      </a:r>
                      <a:r>
                        <a:rPr lang="en-US" sz="1700" b="1" kern="100" dirty="0">
                          <a:solidFill>
                            <a:srgbClr val="002060"/>
                          </a:solidFill>
                          <a:effectLst/>
                          <a:latin typeface="黑体" panose="02010609060101010101" pitchFamily="49" charset="-122"/>
                          <a:ea typeface="黑体" panose="02010609060101010101" pitchFamily="49" charset="-122"/>
                        </a:rPr>
                        <a:t>;</a:t>
                      </a:r>
                      <a:endParaRPr lang="zh-CN" sz="17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700" b="1" kern="100" dirty="0">
                          <a:solidFill>
                            <a:srgbClr val="002060"/>
                          </a:solidFill>
                          <a:effectLst/>
                          <a:latin typeface="黑体" panose="02010609060101010101" pitchFamily="49" charset="-122"/>
                          <a:ea typeface="黑体" panose="02010609060101010101" pitchFamily="49" charset="-122"/>
                        </a:rPr>
                        <a:t>二是等现值法，即行权价等于当前市价</a:t>
                      </a:r>
                      <a:r>
                        <a:rPr lang="en-US" sz="1700" b="1" kern="100" dirty="0">
                          <a:solidFill>
                            <a:srgbClr val="002060"/>
                          </a:solidFill>
                          <a:effectLst/>
                          <a:latin typeface="黑体" panose="02010609060101010101" pitchFamily="49" charset="-122"/>
                          <a:ea typeface="黑体" panose="02010609060101010101" pitchFamily="49" charset="-122"/>
                        </a:rPr>
                        <a:t>;</a:t>
                      </a:r>
                      <a:endParaRPr lang="zh-CN" sz="17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700" b="1" kern="100" dirty="0">
                          <a:solidFill>
                            <a:srgbClr val="002060"/>
                          </a:solidFill>
                          <a:effectLst/>
                          <a:latin typeface="黑体" panose="02010609060101010101" pitchFamily="49" charset="-122"/>
                          <a:ea typeface="黑体" panose="02010609060101010101" pitchFamily="49" charset="-122"/>
                        </a:rPr>
                        <a:t>三是现值不利法，即行权价高于市价。</a:t>
                      </a:r>
                      <a:endParaRPr lang="zh-CN" sz="17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229139804"/>
                  </a:ext>
                </a:extLst>
              </a:tr>
            </a:tbl>
          </a:graphicData>
        </a:graphic>
      </p:graphicFrame>
    </p:spTree>
    <p:extLst>
      <p:ext uri="{BB962C8B-B14F-4D97-AF65-F5344CB8AC3E}">
        <p14:creationId xmlns:p14="http://schemas.microsoft.com/office/powerpoint/2010/main" val="15293079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09B3A8E9-C476-4B45-A1C1-B3FE992D5022}"/>
              </a:ext>
            </a:extLst>
          </p:cNvPr>
          <p:cNvSpPr/>
          <p:nvPr/>
        </p:nvSpPr>
        <p:spPr>
          <a:xfrm>
            <a:off x="958698" y="532901"/>
            <a:ext cx="2860078"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rPr>
              <a:t>23</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非上市公司的业绩股份</a:t>
            </a:r>
            <a:endParaRPr lang="zh-CN" altLang="en-US" dirty="0">
              <a:latin typeface="黑体" panose="02010609060101010101" pitchFamily="49" charset="-122"/>
              <a:ea typeface="黑体" panose="02010609060101010101" pitchFamily="49" charset="-122"/>
            </a:endParaRPr>
          </a:p>
        </p:txBody>
      </p:sp>
      <p:graphicFrame>
        <p:nvGraphicFramePr>
          <p:cNvPr id="7" name="表格 6">
            <a:extLst>
              <a:ext uri="{FF2B5EF4-FFF2-40B4-BE49-F238E27FC236}">
                <a16:creationId xmlns:a16="http://schemas.microsoft.com/office/drawing/2014/main" id="{B841079E-BC03-429D-AAF5-738ECD7D2566}"/>
              </a:ext>
            </a:extLst>
          </p:cNvPr>
          <p:cNvGraphicFramePr>
            <a:graphicFrameLocks noGrp="1"/>
          </p:cNvGraphicFramePr>
          <p:nvPr>
            <p:extLst>
              <p:ext uri="{D42A27DB-BD31-4B8C-83A1-F6EECF244321}">
                <p14:modId xmlns:p14="http://schemas.microsoft.com/office/powerpoint/2010/main" val="3130995128"/>
              </p:ext>
            </p:extLst>
          </p:nvPr>
        </p:nvGraphicFramePr>
        <p:xfrm>
          <a:off x="1040764" y="902233"/>
          <a:ext cx="10100711" cy="5091940"/>
        </p:xfrm>
        <a:graphic>
          <a:graphicData uri="http://schemas.openxmlformats.org/drawingml/2006/table">
            <a:tbl>
              <a:tblPr>
                <a:tableStyleId>{5C22544A-7EE6-4342-B048-85BDC9FD1C3A}</a:tableStyleId>
              </a:tblPr>
              <a:tblGrid>
                <a:gridCol w="2570810">
                  <a:extLst>
                    <a:ext uri="{9D8B030D-6E8A-4147-A177-3AD203B41FA5}">
                      <a16:colId xmlns:a16="http://schemas.microsoft.com/office/drawing/2014/main" val="1010925828"/>
                    </a:ext>
                  </a:extLst>
                </a:gridCol>
                <a:gridCol w="7529901">
                  <a:extLst>
                    <a:ext uri="{9D8B030D-6E8A-4147-A177-3AD203B41FA5}">
                      <a16:colId xmlns:a16="http://schemas.microsoft.com/office/drawing/2014/main" val="385215383"/>
                    </a:ext>
                  </a:extLst>
                </a:gridCol>
              </a:tblGrid>
              <a:tr h="0">
                <a:tc>
                  <a:txBody>
                    <a:bodyPr/>
                    <a:lstStyle/>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业绩股份概念</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业绩股份是指确定</a:t>
                      </a: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个较为合理的业绩目标，如果激励对象一定期限内达到预定目标，则公司授予其一定股份或提取一定的奖励基金购买公司股份，激励对象在以后的若干年内；经业绩考核通过后可以获准兑现规定比例的业绩股份。</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214339193"/>
                  </a:ext>
                </a:extLst>
              </a:tr>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业绩股份来源</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第一，向激励对象</a:t>
                      </a:r>
                      <a:r>
                        <a:rPr lang="zh-CN" sz="1800" b="1" u="sng" kern="100">
                          <a:solidFill>
                            <a:srgbClr val="002060"/>
                          </a:solidFill>
                          <a:effectLst/>
                          <a:latin typeface="黑体" panose="02010609060101010101" pitchFamily="49" charset="-122"/>
                          <a:ea typeface="黑体" panose="02010609060101010101" pitchFamily="49" charset="-122"/>
                        </a:rPr>
                        <a:t>发行新股</a:t>
                      </a:r>
                      <a:r>
                        <a:rPr lang="en-US" sz="1800" b="1" kern="100">
                          <a:solidFill>
                            <a:srgbClr val="002060"/>
                          </a:solidFill>
                          <a:effectLst/>
                          <a:latin typeface="黑体" panose="02010609060101010101" pitchFamily="49" charset="-122"/>
                          <a:ea typeface="黑体" panose="02010609060101010101" pitchFamily="49" charset="-122"/>
                        </a:rPr>
                        <a:t>;</a:t>
                      </a:r>
                      <a:endParaRPr lang="zh-CN" sz="18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第二，</a:t>
                      </a:r>
                      <a:r>
                        <a:rPr lang="zh-CN" sz="1800" b="1" u="sng" kern="100">
                          <a:solidFill>
                            <a:srgbClr val="002060"/>
                          </a:solidFill>
                          <a:effectLst/>
                          <a:latin typeface="黑体" panose="02010609060101010101" pitchFamily="49" charset="-122"/>
                          <a:ea typeface="黑体" panose="02010609060101010101" pitchFamily="49" charset="-122"/>
                        </a:rPr>
                        <a:t>老股东转让股份</a:t>
                      </a:r>
                      <a:r>
                        <a:rPr lang="en-US" sz="1800" b="1" kern="100">
                          <a:solidFill>
                            <a:srgbClr val="002060"/>
                          </a:solidFill>
                          <a:effectLst/>
                          <a:latin typeface="黑体" panose="02010609060101010101" pitchFamily="49" charset="-122"/>
                          <a:ea typeface="黑体" panose="02010609060101010101" pitchFamily="49" charset="-122"/>
                        </a:rPr>
                        <a:t>;</a:t>
                      </a:r>
                      <a:endParaRPr lang="zh-CN" sz="18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第三，公司设立时</a:t>
                      </a:r>
                      <a:r>
                        <a:rPr lang="zh-CN" sz="1800" b="1" u="sng" kern="100">
                          <a:solidFill>
                            <a:srgbClr val="002060"/>
                          </a:solidFill>
                          <a:effectLst/>
                          <a:latin typeface="黑体" panose="02010609060101010101" pitchFamily="49" charset="-122"/>
                          <a:ea typeface="黑体" panose="02010609060101010101" pitchFamily="49" charset="-122"/>
                        </a:rPr>
                        <a:t>预留部分股份</a:t>
                      </a:r>
                      <a:r>
                        <a:rPr lang="en-US" sz="1800" b="1" kern="100">
                          <a:solidFill>
                            <a:srgbClr val="002060"/>
                          </a:solidFill>
                          <a:effectLst/>
                          <a:latin typeface="黑体" panose="02010609060101010101" pitchFamily="49" charset="-122"/>
                          <a:ea typeface="黑体" panose="02010609060101010101" pitchFamily="49" charset="-122"/>
                        </a:rPr>
                        <a:t>;</a:t>
                      </a:r>
                      <a:endParaRPr lang="zh-CN" sz="18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第四，公司股份</a:t>
                      </a:r>
                      <a:r>
                        <a:rPr lang="zh-CN" sz="1800" b="1" u="sng" kern="100">
                          <a:solidFill>
                            <a:srgbClr val="002060"/>
                          </a:solidFill>
                          <a:effectLst/>
                          <a:latin typeface="黑体" panose="02010609060101010101" pitchFamily="49" charset="-122"/>
                          <a:ea typeface="黑体" panose="02010609060101010101" pitchFamily="49" charset="-122"/>
                        </a:rPr>
                        <a:t>回购</a:t>
                      </a:r>
                      <a:r>
                        <a:rPr lang="zh-CN" sz="1800" b="1" kern="100">
                          <a:solidFill>
                            <a:srgbClr val="002060"/>
                          </a:solidFill>
                          <a:effectLst/>
                          <a:latin typeface="黑体" panose="02010609060101010101" pitchFamily="49" charset="-122"/>
                          <a:ea typeface="黑体" panose="02010609060101010101" pitchFamily="49" charset="-122"/>
                        </a:rPr>
                        <a:t>。</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709998110"/>
                  </a:ext>
                </a:extLst>
              </a:tr>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业绩股份资金来源</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与股份期权相同</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583517638"/>
                  </a:ext>
                </a:extLst>
              </a:tr>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4.</a:t>
                      </a:r>
                      <a:r>
                        <a:rPr lang="zh-CN" sz="1800" b="1" kern="100">
                          <a:solidFill>
                            <a:srgbClr val="002060"/>
                          </a:solidFill>
                          <a:effectLst/>
                          <a:latin typeface="黑体" panose="02010609060101010101" pitchFamily="49" charset="-122"/>
                          <a:ea typeface="黑体" panose="02010609060101010101" pitchFamily="49" charset="-122"/>
                        </a:rPr>
                        <a:t>激励力度与激励基金</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业绩股份的激励力度与激励基金的提取比例密切相关：</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●激励范围和激励力度太大，则激励成本上升，现金流的压力也会增大</a:t>
                      </a:r>
                      <a:r>
                        <a:rPr lang="en-US" sz="1800" b="1" kern="100" dirty="0">
                          <a:solidFill>
                            <a:srgbClr val="002060"/>
                          </a:solidFill>
                          <a:effectLst/>
                          <a:latin typeface="黑体" panose="02010609060101010101" pitchFamily="49" charset="-122"/>
                          <a:ea typeface="黑体" panose="02010609060101010101" pitchFamily="49" charset="-122"/>
                        </a:rPr>
                        <a:t>;</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●激励范围和激励力度太小，激励成本和现金流压力减小，但激励效果可能减弱。</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950377187"/>
                  </a:ext>
                </a:extLst>
              </a:tr>
            </a:tbl>
          </a:graphicData>
        </a:graphic>
      </p:graphicFrame>
    </p:spTree>
    <p:extLst>
      <p:ext uri="{BB962C8B-B14F-4D97-AF65-F5344CB8AC3E}">
        <p14:creationId xmlns:p14="http://schemas.microsoft.com/office/powerpoint/2010/main" val="49415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AD85604C-94A9-454C-8181-AF15598F27B3}"/>
              </a:ext>
            </a:extLst>
          </p:cNvPr>
          <p:cNvSpPr/>
          <p:nvPr/>
        </p:nvSpPr>
        <p:spPr>
          <a:xfrm>
            <a:off x="958698" y="573121"/>
            <a:ext cx="3324949"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rPr>
              <a:t>24</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非上市公司的虚拟股票期权</a:t>
            </a:r>
            <a:endParaRPr lang="zh-CN" altLang="en-US" dirty="0">
              <a:latin typeface="黑体" panose="02010609060101010101" pitchFamily="49" charset="-122"/>
              <a:ea typeface="黑体" panose="02010609060101010101" pitchFamily="49" charset="-122"/>
            </a:endParaRPr>
          </a:p>
        </p:txBody>
      </p:sp>
      <p:graphicFrame>
        <p:nvGraphicFramePr>
          <p:cNvPr id="9" name="表格 8">
            <a:extLst>
              <a:ext uri="{FF2B5EF4-FFF2-40B4-BE49-F238E27FC236}">
                <a16:creationId xmlns:a16="http://schemas.microsoft.com/office/drawing/2014/main" id="{FD7D4818-CC63-4FDA-8F27-681AB10F8F6D}"/>
              </a:ext>
            </a:extLst>
          </p:cNvPr>
          <p:cNvGraphicFramePr>
            <a:graphicFrameLocks noGrp="1"/>
          </p:cNvGraphicFramePr>
          <p:nvPr>
            <p:extLst>
              <p:ext uri="{D42A27DB-BD31-4B8C-83A1-F6EECF244321}">
                <p14:modId xmlns:p14="http://schemas.microsoft.com/office/powerpoint/2010/main" val="4258116148"/>
              </p:ext>
            </p:extLst>
          </p:nvPr>
        </p:nvGraphicFramePr>
        <p:xfrm>
          <a:off x="958697" y="1019775"/>
          <a:ext cx="10520130" cy="3098865"/>
        </p:xfrm>
        <a:graphic>
          <a:graphicData uri="http://schemas.openxmlformats.org/drawingml/2006/table">
            <a:tbl>
              <a:tblPr>
                <a:tableStyleId>{5C22544A-7EE6-4342-B048-85BDC9FD1C3A}</a:tableStyleId>
              </a:tblPr>
              <a:tblGrid>
                <a:gridCol w="1544995">
                  <a:extLst>
                    <a:ext uri="{9D8B030D-6E8A-4147-A177-3AD203B41FA5}">
                      <a16:colId xmlns:a16="http://schemas.microsoft.com/office/drawing/2014/main" val="3905306802"/>
                    </a:ext>
                  </a:extLst>
                </a:gridCol>
                <a:gridCol w="8975135">
                  <a:extLst>
                    <a:ext uri="{9D8B030D-6E8A-4147-A177-3AD203B41FA5}">
                      <a16:colId xmlns:a16="http://schemas.microsoft.com/office/drawing/2014/main" val="856184101"/>
                    </a:ext>
                  </a:extLst>
                </a:gridCol>
              </a:tblGrid>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概念</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虚拟股票期权又称为股票增值权模式，是股份期权模式的一种变通。虚拟股票期权指公司授予激励对象一种“虚拟”的股票，当公司股份增值时，则被授予者可以据此享受股份的溢价收益。</a:t>
                      </a:r>
                      <a:r>
                        <a:rPr lang="zh-CN" sz="1800" b="1" u="sng" kern="100" dirty="0">
                          <a:solidFill>
                            <a:srgbClr val="002060"/>
                          </a:solidFill>
                          <a:effectLst/>
                          <a:latin typeface="黑体" panose="02010609060101010101" pitchFamily="49" charset="-122"/>
                          <a:ea typeface="黑体" panose="02010609060101010101" pitchFamily="49" charset="-122"/>
                        </a:rPr>
                        <a:t>期权人只是在名义上持有而非真的购买公司股份，期权人没有表决权、股份不能转让和出售，在离开公司时自动失效。</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640516889"/>
                  </a:ext>
                </a:extLst>
              </a:tr>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资金来源</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虚拟股票期权所需资金是</a:t>
                      </a:r>
                      <a:r>
                        <a:rPr lang="zh-CN" sz="1800" b="1" u="sng" kern="100" dirty="0">
                          <a:solidFill>
                            <a:srgbClr val="002060"/>
                          </a:solidFill>
                          <a:effectLst/>
                          <a:latin typeface="黑体" panose="02010609060101010101" pitchFamily="49" charset="-122"/>
                          <a:ea typeface="黑体" panose="02010609060101010101" pitchFamily="49" charset="-122"/>
                        </a:rPr>
                        <a:t>公司的奖励基金</a:t>
                      </a:r>
                      <a:r>
                        <a:rPr lang="zh-CN" sz="1800" b="1" kern="100" dirty="0">
                          <a:solidFill>
                            <a:srgbClr val="002060"/>
                          </a:solidFill>
                          <a:effectLst/>
                          <a:latin typeface="黑体" panose="02010609060101010101" pitchFamily="49" charset="-122"/>
                          <a:ea typeface="黑体" panose="02010609060101010101" pitchFamily="49" charset="-122"/>
                        </a:rPr>
                        <a:t>。由于基金所需的资金来源</a:t>
                      </a:r>
                      <a:r>
                        <a:rPr lang="zh-CN" sz="1800" b="1" u="sng" kern="100" dirty="0">
                          <a:solidFill>
                            <a:srgbClr val="002060"/>
                          </a:solidFill>
                          <a:effectLst/>
                          <a:latin typeface="黑体" panose="02010609060101010101" pitchFamily="49" charset="-122"/>
                          <a:ea typeface="黑体" panose="02010609060101010101" pitchFamily="49" charset="-122"/>
                        </a:rPr>
                        <a:t>是从税后利润中拨出</a:t>
                      </a:r>
                      <a:r>
                        <a:rPr lang="zh-CN" sz="1800" b="1" kern="100" dirty="0">
                          <a:solidFill>
                            <a:srgbClr val="002060"/>
                          </a:solidFill>
                          <a:effectLst/>
                          <a:latin typeface="黑体" panose="02010609060101010101" pitchFamily="49" charset="-122"/>
                          <a:ea typeface="黑体" panose="02010609060101010101" pitchFamily="49" charset="-122"/>
                        </a:rPr>
                        <a:t>，必将影响一部分股东的 利益，所以，</a:t>
                      </a:r>
                      <a:r>
                        <a:rPr lang="zh-CN" sz="1800" b="1" u="sng" kern="100" dirty="0">
                          <a:solidFill>
                            <a:srgbClr val="002060"/>
                          </a:solidFill>
                          <a:effectLst/>
                          <a:latin typeface="黑体" panose="02010609060101010101" pitchFamily="49" charset="-122"/>
                          <a:ea typeface="黑体" panose="02010609060101010101" pitchFamily="49" charset="-122"/>
                        </a:rPr>
                        <a:t>实际提取比例要由股东会决定</a:t>
                      </a:r>
                      <a:r>
                        <a:rPr lang="zh-CN" sz="1800" b="1" kern="100" dirty="0">
                          <a:solidFill>
                            <a:srgbClr val="002060"/>
                          </a:solidFill>
                          <a:effectLst/>
                          <a:latin typeface="黑体" panose="02010609060101010101" pitchFamily="49" charset="-122"/>
                          <a:ea typeface="黑体" panose="02010609060101010101" pitchFamily="49" charset="-122"/>
                        </a:rPr>
                        <a:t>。</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067394678"/>
                  </a:ext>
                </a:extLst>
              </a:tr>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行权价格</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不取决于公司股票的市价，而是公司虚拟股票的内部市场价格</a:t>
                      </a:r>
                      <a:r>
                        <a:rPr lang="zh-CN" sz="1800" b="1" kern="100" dirty="0">
                          <a:solidFill>
                            <a:srgbClr val="002060"/>
                          </a:solidFill>
                          <a:effectLst/>
                          <a:latin typeface="黑体" panose="02010609060101010101" pitchFamily="49" charset="-122"/>
                          <a:ea typeface="黑体" panose="02010609060101010101" pitchFamily="49" charset="-122"/>
                        </a:rPr>
                        <a:t>。 通常由公司或公司委托的专业中介机构，根据公司的各项财务指标来确定。</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244158594"/>
                  </a:ext>
                </a:extLst>
              </a:tr>
            </a:tbl>
          </a:graphicData>
        </a:graphic>
      </p:graphicFrame>
    </p:spTree>
    <p:extLst>
      <p:ext uri="{BB962C8B-B14F-4D97-AF65-F5344CB8AC3E}">
        <p14:creationId xmlns:p14="http://schemas.microsoft.com/office/powerpoint/2010/main" val="17664142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i="0" u="none" strike="noStrike" kern="1200" cap="none" spc="0" normalizeH="0" baseline="0" noProof="0" dirty="0">
                <a:ln>
                  <a:noFill/>
                </a:ln>
                <a:solidFill>
                  <a:srgbClr val="2980B9"/>
                </a:solidFill>
                <a:effectLst/>
                <a:uLnTx/>
                <a:uFillTx/>
                <a:latin typeface="华文中宋" panose="02010600040101010101" charset="-122"/>
                <a:ea typeface="华文中宋" panose="02010600040101010101" charset="-122"/>
                <a:cs typeface="+mn-cs"/>
              </a:rPr>
              <a:t>北京市丰台区成人职业技能培训学校</a:t>
            </a:r>
          </a:p>
        </p:txBody>
      </p:sp>
      <p:sp>
        <p:nvSpPr>
          <p:cNvPr id="11" name="任意多边形: 形状 10"/>
          <p:cNvSpPr/>
          <p:nvPr/>
        </p:nvSpPr>
        <p:spPr>
          <a:xfrm rot="2700000">
            <a:off x="10339062"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951539" y="252702"/>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581795" y="25333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文本框 8">
            <a:extLst>
              <a:ext uri="{FF2B5EF4-FFF2-40B4-BE49-F238E27FC236}">
                <a16:creationId xmlns:a16="http://schemas.microsoft.com/office/drawing/2014/main" id="{B2FF9BA4-F180-4197-B49D-242451F2AC21}"/>
              </a:ext>
            </a:extLst>
          </p:cNvPr>
          <p:cNvSpPr txBox="1"/>
          <p:nvPr/>
        </p:nvSpPr>
        <p:spPr>
          <a:xfrm>
            <a:off x="3284855" y="1556985"/>
            <a:ext cx="5520478" cy="3139321"/>
          </a:xfrm>
          <a:prstGeom prst="rect">
            <a:avLst/>
          </a:prstGeom>
          <a:noFill/>
        </p:spPr>
        <p:txBody>
          <a:bodyPr wrap="square" rtlCol="0">
            <a:spAutoFit/>
            <a:scene3d>
              <a:camera prst="orthographicFront"/>
              <a:lightRig rig="threePt" dir="t"/>
            </a:scene3d>
            <a:sp3d contourW="6350"/>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6600" b="1" dirty="0">
                <a:solidFill>
                  <a:srgbClr val="002060"/>
                </a:solidFill>
                <a:latin typeface="黑体" pitchFamily="49" charset="-122"/>
                <a:ea typeface="黑体" pitchFamily="49" charset="-122"/>
              </a:rPr>
              <a:t>第二部分  </a:t>
            </a:r>
            <a:endParaRPr lang="en-US" altLang="zh-CN" sz="6600" b="1" dirty="0">
              <a:solidFill>
                <a:srgbClr val="002060"/>
              </a:solidFill>
              <a:latin typeface="黑体" pitchFamily="49" charset="-122"/>
              <a:ea typeface="黑体" pitchFamily="49" charset="-122"/>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6600" b="1" dirty="0">
                <a:solidFill>
                  <a:srgbClr val="002060"/>
                </a:solidFill>
                <a:latin typeface="黑体" pitchFamily="49" charset="-122"/>
                <a:ea typeface="黑体" pitchFamily="49" charset="-122"/>
              </a:rPr>
              <a:t>人力资源管理</a:t>
            </a:r>
            <a:endParaRPr lang="en-US" altLang="zh-CN" sz="6600" b="1" dirty="0">
              <a:solidFill>
                <a:srgbClr val="002060"/>
              </a:solidFill>
              <a:latin typeface="黑体" pitchFamily="49" charset="-122"/>
              <a:ea typeface="黑体" pitchFamily="49" charset="-122"/>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6600" b="1" i="0" u="none" strike="noStrike" kern="1200" cap="none" spc="0" normalizeH="0" baseline="0" noProof="0" dirty="0">
              <a:ln>
                <a:noFill/>
              </a:ln>
              <a:solidFill>
                <a:srgbClr val="002060"/>
              </a:solidFill>
              <a:effectLst/>
              <a:uLnTx/>
              <a:uFillTx/>
              <a:latin typeface="黑体" pitchFamily="49" charset="-122"/>
              <a:ea typeface="黑体" pitchFamily="49" charset="-122"/>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43262349-8BAA-41E9-9842-BC00F9528A4C}"/>
              </a:ext>
            </a:extLst>
          </p:cNvPr>
          <p:cNvSpPr/>
          <p:nvPr/>
        </p:nvSpPr>
        <p:spPr>
          <a:xfrm>
            <a:off x="958698" y="548481"/>
            <a:ext cx="2395207"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rPr>
              <a:t>25</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员工持股计划概述</a:t>
            </a:r>
            <a:endParaRPr lang="zh-CN" altLang="en-US" dirty="0">
              <a:latin typeface="黑体" panose="02010609060101010101" pitchFamily="49" charset="-122"/>
              <a:ea typeface="黑体" panose="02010609060101010101" pitchFamily="49" charset="-122"/>
            </a:endParaRPr>
          </a:p>
        </p:txBody>
      </p:sp>
      <p:graphicFrame>
        <p:nvGraphicFramePr>
          <p:cNvPr id="7" name="表格 6">
            <a:extLst>
              <a:ext uri="{FF2B5EF4-FFF2-40B4-BE49-F238E27FC236}">
                <a16:creationId xmlns:a16="http://schemas.microsoft.com/office/drawing/2014/main" id="{32E42785-5ED1-4AB0-B0CD-1CDEE30EA370}"/>
              </a:ext>
            </a:extLst>
          </p:cNvPr>
          <p:cNvGraphicFramePr>
            <a:graphicFrameLocks noGrp="1"/>
          </p:cNvGraphicFramePr>
          <p:nvPr>
            <p:extLst>
              <p:ext uri="{D42A27DB-BD31-4B8C-83A1-F6EECF244321}">
                <p14:modId xmlns:p14="http://schemas.microsoft.com/office/powerpoint/2010/main" val="467578351"/>
              </p:ext>
            </p:extLst>
          </p:nvPr>
        </p:nvGraphicFramePr>
        <p:xfrm>
          <a:off x="958697" y="942453"/>
          <a:ext cx="10502375" cy="5091940"/>
        </p:xfrm>
        <a:graphic>
          <a:graphicData uri="http://schemas.openxmlformats.org/drawingml/2006/table">
            <a:tbl>
              <a:tblPr>
                <a:tableStyleId>{5C22544A-7EE6-4342-B048-85BDC9FD1C3A}</a:tableStyleId>
              </a:tblPr>
              <a:tblGrid>
                <a:gridCol w="1916399">
                  <a:extLst>
                    <a:ext uri="{9D8B030D-6E8A-4147-A177-3AD203B41FA5}">
                      <a16:colId xmlns:a16="http://schemas.microsoft.com/office/drawing/2014/main" val="3042509347"/>
                    </a:ext>
                  </a:extLst>
                </a:gridCol>
                <a:gridCol w="8585976">
                  <a:extLst>
                    <a:ext uri="{9D8B030D-6E8A-4147-A177-3AD203B41FA5}">
                      <a16:colId xmlns:a16="http://schemas.microsoft.com/office/drawing/2014/main" val="1354274877"/>
                    </a:ext>
                  </a:extLst>
                </a:gridCol>
              </a:tblGrid>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特点</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一是持股人或认购者必须是本企业的工作员工</a:t>
                      </a:r>
                      <a:r>
                        <a:rPr lang="en-US" sz="1800" b="1" kern="100">
                          <a:solidFill>
                            <a:srgbClr val="002060"/>
                          </a:solidFill>
                          <a:effectLst/>
                          <a:latin typeface="黑体" panose="02010609060101010101" pitchFamily="49" charset="-122"/>
                          <a:ea typeface="黑体" panose="02010609060101010101" pitchFamily="49" charset="-122"/>
                        </a:rPr>
                        <a:t>;</a:t>
                      </a:r>
                      <a:endParaRPr lang="zh-CN" sz="18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二是员工所认购的股份在转让、交易等方面受到一定的限制。</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413913269"/>
                  </a:ext>
                </a:extLst>
              </a:tr>
              <a:tr h="0">
                <a:tc>
                  <a:txBody>
                    <a:bodyPr/>
                    <a:lstStyle/>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altLang="en-US" sz="1800" b="1" kern="100" dirty="0">
                          <a:solidFill>
                            <a:srgbClr val="002060"/>
                          </a:solidFill>
                          <a:effectLst/>
                          <a:latin typeface="黑体" panose="02010609060101010101" pitchFamily="49" charset="-122"/>
                          <a:ea typeface="黑体" panose="02010609060101010101" pitchFamily="49" charset="-122"/>
                        </a:rPr>
                        <a:t>特点</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rPr>
                        <a:t>认购形式</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en-US" altLang="zh-CN" sz="1800" b="1" kern="100" dirty="0">
                          <a:solidFill>
                            <a:srgbClr val="002060"/>
                          </a:solidFill>
                          <a:effectLst/>
                          <a:latin typeface="黑体" panose="02010609060101010101" pitchFamily="49" charset="-122"/>
                          <a:ea typeface="黑体" panose="02010609060101010101" pitchFamily="49" charset="-122"/>
                        </a:rPr>
                        <a:t>1.</a:t>
                      </a:r>
                      <a:r>
                        <a:rPr lang="zh-CN" altLang="en-US" sz="1800" b="1" kern="100" dirty="0">
                          <a:solidFill>
                            <a:srgbClr val="002060"/>
                          </a:solidFill>
                          <a:effectLst/>
                          <a:latin typeface="黑体" panose="02010609060101010101" pitchFamily="49" charset="-122"/>
                          <a:ea typeface="黑体" panose="02010609060101010101" pitchFamily="49" charset="-122"/>
                        </a:rPr>
                        <a:t>必须是本企业员工；</a:t>
                      </a:r>
                      <a:r>
                        <a:rPr lang="en-US" altLang="zh-CN" sz="1800" b="1" kern="100" dirty="0">
                          <a:solidFill>
                            <a:srgbClr val="002060"/>
                          </a:solidFill>
                          <a:effectLst/>
                          <a:latin typeface="黑体" panose="02010609060101010101" pitchFamily="49" charset="-122"/>
                          <a:ea typeface="黑体" panose="02010609060101010101" pitchFamily="49" charset="-122"/>
                        </a:rPr>
                        <a:t>2.</a:t>
                      </a:r>
                      <a:r>
                        <a:rPr lang="zh-CN" altLang="en-US" sz="1800" b="1" kern="100" dirty="0">
                          <a:solidFill>
                            <a:srgbClr val="002060"/>
                          </a:solidFill>
                          <a:effectLst/>
                          <a:latin typeface="黑体" panose="02010609060101010101" pitchFamily="49" charset="-122"/>
                          <a:ea typeface="黑体" panose="02010609060101010101" pitchFamily="49" charset="-122"/>
                        </a:rPr>
                        <a:t>员工说认购的股份在转让、交易等方面受到一定的限制</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●员工以现金认购</a:t>
                      </a:r>
                      <a:r>
                        <a:rPr lang="en-US" sz="1800" b="1" kern="100" dirty="0">
                          <a:solidFill>
                            <a:srgbClr val="002060"/>
                          </a:solidFill>
                          <a:effectLst/>
                          <a:latin typeface="黑体" panose="02010609060101010101" pitchFamily="49" charset="-122"/>
                          <a:ea typeface="黑体" panose="02010609060101010101" pitchFamily="49" charset="-122"/>
                        </a:rPr>
                        <a:t>;</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●通过员工持股专项贷款资金贷款认购</a:t>
                      </a:r>
                      <a:r>
                        <a:rPr lang="en-US" sz="1800" b="1" kern="100" dirty="0">
                          <a:solidFill>
                            <a:srgbClr val="002060"/>
                          </a:solidFill>
                          <a:effectLst/>
                          <a:latin typeface="黑体" panose="02010609060101010101" pitchFamily="49" charset="-122"/>
                          <a:ea typeface="黑体" panose="02010609060101010101" pitchFamily="49" charset="-122"/>
                        </a:rPr>
                        <a:t>;</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●将企业的奖励或红利转换成员工持股</a:t>
                      </a:r>
                      <a:r>
                        <a:rPr lang="en-US" sz="1800" b="1" kern="100" dirty="0">
                          <a:solidFill>
                            <a:srgbClr val="002060"/>
                          </a:solidFill>
                          <a:effectLst/>
                          <a:latin typeface="黑体" panose="02010609060101010101" pitchFamily="49" charset="-122"/>
                          <a:ea typeface="黑体" panose="02010609060101010101" pitchFamily="49" charset="-122"/>
                        </a:rPr>
                        <a:t>;</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●企业将历年累计的公益金转为员工股份。</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420126771"/>
                  </a:ext>
                </a:extLst>
              </a:tr>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基本原则</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(1) </a:t>
                      </a:r>
                      <a:r>
                        <a:rPr lang="zh-CN" sz="1800" b="1" kern="100">
                          <a:solidFill>
                            <a:srgbClr val="002060"/>
                          </a:solidFill>
                          <a:effectLst/>
                          <a:latin typeface="黑体" panose="02010609060101010101" pitchFamily="49" charset="-122"/>
                          <a:ea typeface="黑体" panose="02010609060101010101" pitchFamily="49" charset="-122"/>
                        </a:rPr>
                        <a:t>依法合规原则</a:t>
                      </a:r>
                    </a:p>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(2) </a:t>
                      </a:r>
                      <a:r>
                        <a:rPr lang="zh-CN" sz="1800" b="1" kern="100">
                          <a:solidFill>
                            <a:srgbClr val="002060"/>
                          </a:solidFill>
                          <a:effectLst/>
                          <a:latin typeface="黑体" panose="02010609060101010101" pitchFamily="49" charset="-122"/>
                          <a:ea typeface="黑体" panose="02010609060101010101" pitchFamily="49" charset="-122"/>
                        </a:rPr>
                        <a:t>自愿参与原则</a:t>
                      </a:r>
                    </a:p>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(3) </a:t>
                      </a:r>
                      <a:r>
                        <a:rPr lang="zh-CN" sz="1800" b="1" kern="100">
                          <a:solidFill>
                            <a:srgbClr val="002060"/>
                          </a:solidFill>
                          <a:effectLst/>
                          <a:latin typeface="黑体" panose="02010609060101010101" pitchFamily="49" charset="-122"/>
                          <a:ea typeface="黑体" panose="02010609060101010101" pitchFamily="49" charset="-122"/>
                        </a:rPr>
                        <a:t>风险自担原则</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67447331"/>
                  </a:ext>
                </a:extLst>
              </a:tr>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4.</a:t>
                      </a:r>
                      <a:r>
                        <a:rPr lang="zh-CN" sz="1800" b="1" kern="100">
                          <a:solidFill>
                            <a:srgbClr val="002060"/>
                          </a:solidFill>
                          <a:effectLst/>
                          <a:latin typeface="黑体" panose="02010609060101010101" pitchFamily="49" charset="-122"/>
                          <a:ea typeface="黑体" panose="02010609060101010101" pitchFamily="49" charset="-122"/>
                        </a:rPr>
                        <a:t>种类</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）杠杆型员工持股计划：主要是利用信贷杠杆来实现，这种做法涉及员工持股基金会、公司、公司股东和贷款银行四个方面。</a:t>
                      </a:r>
                    </a:p>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）非杠杆型员工持股计划：资金来源</a:t>
                      </a:r>
                      <a:r>
                        <a:rPr lang="en-US" sz="1800" b="1" kern="100" dirty="0">
                          <a:solidFill>
                            <a:srgbClr val="002060"/>
                          </a:solidFill>
                          <a:effectLst/>
                          <a:latin typeface="黑体" panose="02010609060101010101" pitchFamily="49" charset="-122"/>
                          <a:ea typeface="黑体" panose="02010609060101010101" pitchFamily="49" charset="-122"/>
                        </a:rPr>
                        <a:t>=</a:t>
                      </a:r>
                      <a:r>
                        <a:rPr lang="zh-CN" sz="1800" b="1" u="sng" kern="100" dirty="0">
                          <a:solidFill>
                            <a:srgbClr val="002060"/>
                          </a:solidFill>
                          <a:effectLst/>
                          <a:latin typeface="黑体" panose="02010609060101010101" pitchFamily="49" charset="-122"/>
                          <a:ea typeface="黑体" panose="02010609060101010101" pitchFamily="49" charset="-122"/>
                        </a:rPr>
                        <a:t>自付型、他付型。</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470953919"/>
                  </a:ext>
                </a:extLst>
              </a:tr>
            </a:tbl>
          </a:graphicData>
        </a:graphic>
      </p:graphicFrame>
    </p:spTree>
    <p:extLst>
      <p:ext uri="{BB962C8B-B14F-4D97-AF65-F5344CB8AC3E}">
        <p14:creationId xmlns:p14="http://schemas.microsoft.com/office/powerpoint/2010/main" val="5703673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5BB58832-A382-42BC-9E56-782108C1B557}"/>
              </a:ext>
            </a:extLst>
          </p:cNvPr>
          <p:cNvSpPr/>
          <p:nvPr/>
        </p:nvSpPr>
        <p:spPr>
          <a:xfrm>
            <a:off x="900080" y="551859"/>
            <a:ext cx="3092513"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rPr>
              <a:t>26</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员工持股计划的主要内容</a:t>
            </a:r>
            <a:endParaRPr lang="zh-CN" altLang="en-US" dirty="0">
              <a:latin typeface="黑体" panose="02010609060101010101" pitchFamily="49" charset="-122"/>
              <a:ea typeface="黑体" panose="02010609060101010101" pitchFamily="49" charset="-122"/>
            </a:endParaRPr>
          </a:p>
        </p:txBody>
      </p:sp>
      <p:graphicFrame>
        <p:nvGraphicFramePr>
          <p:cNvPr id="9" name="表格 8">
            <a:extLst>
              <a:ext uri="{FF2B5EF4-FFF2-40B4-BE49-F238E27FC236}">
                <a16:creationId xmlns:a16="http://schemas.microsoft.com/office/drawing/2014/main" id="{0BFE7FF8-3197-4C88-88DD-C64D83A9056A}"/>
              </a:ext>
            </a:extLst>
          </p:cNvPr>
          <p:cNvGraphicFramePr>
            <a:graphicFrameLocks noGrp="1"/>
          </p:cNvGraphicFramePr>
          <p:nvPr>
            <p:extLst>
              <p:ext uri="{D42A27DB-BD31-4B8C-83A1-F6EECF244321}">
                <p14:modId xmlns:p14="http://schemas.microsoft.com/office/powerpoint/2010/main" val="2861876821"/>
              </p:ext>
            </p:extLst>
          </p:nvPr>
        </p:nvGraphicFramePr>
        <p:xfrm>
          <a:off x="677333" y="921191"/>
          <a:ext cx="10852679" cy="5454362"/>
        </p:xfrm>
        <a:graphic>
          <a:graphicData uri="http://schemas.openxmlformats.org/drawingml/2006/table">
            <a:tbl>
              <a:tblPr>
                <a:tableStyleId>{5C22544A-7EE6-4342-B048-85BDC9FD1C3A}</a:tableStyleId>
              </a:tblPr>
              <a:tblGrid>
                <a:gridCol w="1441669">
                  <a:extLst>
                    <a:ext uri="{9D8B030D-6E8A-4147-A177-3AD203B41FA5}">
                      <a16:colId xmlns:a16="http://schemas.microsoft.com/office/drawing/2014/main" val="4277518469"/>
                    </a:ext>
                  </a:extLst>
                </a:gridCol>
                <a:gridCol w="9411010">
                  <a:extLst>
                    <a:ext uri="{9D8B030D-6E8A-4147-A177-3AD203B41FA5}">
                      <a16:colId xmlns:a16="http://schemas.microsoft.com/office/drawing/2014/main" val="3466326962"/>
                    </a:ext>
                  </a:extLst>
                </a:gridCol>
              </a:tblGrid>
              <a:tr h="848882">
                <a:tc>
                  <a:txBody>
                    <a:bodyPr/>
                    <a:lstStyle/>
                    <a:p>
                      <a:pPr algn="l">
                        <a:lnSpc>
                          <a:spcPct val="150000"/>
                        </a:lnSpc>
                        <a:spcAft>
                          <a:spcPts val="0"/>
                        </a:spcAft>
                      </a:pPr>
                      <a:r>
                        <a:rPr lang="en-US" sz="900" b="1" kern="100" dirty="0">
                          <a:solidFill>
                            <a:srgbClr val="002060"/>
                          </a:solidFill>
                          <a:effectLst/>
                          <a:latin typeface="黑体" panose="02010609060101010101" pitchFamily="49" charset="-122"/>
                          <a:ea typeface="黑体" panose="02010609060101010101" pitchFamily="49" charset="-122"/>
                        </a:rPr>
                        <a:t>1. </a:t>
                      </a:r>
                      <a:r>
                        <a:rPr lang="zh-CN" sz="900" b="1" kern="100" dirty="0">
                          <a:solidFill>
                            <a:srgbClr val="002060"/>
                          </a:solidFill>
                          <a:effectLst/>
                          <a:latin typeface="黑体" panose="02010609060101010101" pitchFamily="49" charset="-122"/>
                          <a:ea typeface="黑体" panose="02010609060101010101" pitchFamily="49" charset="-122"/>
                        </a:rPr>
                        <a:t>激励对象</a:t>
                      </a:r>
                      <a:endParaRPr lang="zh-CN" sz="9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9334" marR="39334" marT="0" marB="0"/>
                </a:tc>
                <a:tc>
                  <a:txBody>
                    <a:bodyPr/>
                    <a:lstStyle/>
                    <a:p>
                      <a:pPr algn="l">
                        <a:lnSpc>
                          <a:spcPct val="150000"/>
                        </a:lnSpc>
                        <a:spcAft>
                          <a:spcPts val="0"/>
                        </a:spcAft>
                      </a:pPr>
                      <a:r>
                        <a:rPr lang="zh-CN" sz="900" b="1" kern="100" dirty="0">
                          <a:solidFill>
                            <a:srgbClr val="002060"/>
                          </a:solidFill>
                          <a:effectLst/>
                          <a:latin typeface="黑体" panose="02010609060101010101" pitchFamily="49" charset="-122"/>
                          <a:ea typeface="黑体" panose="02010609060101010101" pitchFamily="49" charset="-122"/>
                        </a:rPr>
                        <a:t>通常包括四类人员</a:t>
                      </a:r>
                      <a:r>
                        <a:rPr lang="en-US" sz="900" b="1" kern="100" dirty="0">
                          <a:solidFill>
                            <a:srgbClr val="002060"/>
                          </a:solidFill>
                          <a:effectLst/>
                          <a:latin typeface="黑体" panose="02010609060101010101" pitchFamily="49" charset="-122"/>
                          <a:ea typeface="黑体" panose="02010609060101010101" pitchFamily="49" charset="-122"/>
                        </a:rPr>
                        <a:t>:</a:t>
                      </a:r>
                      <a:endParaRPr lang="zh-CN" sz="900" b="1" kern="100" dirty="0">
                        <a:solidFill>
                          <a:srgbClr val="002060"/>
                        </a:solidFill>
                        <a:effectLst/>
                        <a:latin typeface="黑体" panose="02010609060101010101" pitchFamily="49" charset="-122"/>
                        <a:ea typeface="黑体" panose="02010609060101010101" pitchFamily="49" charset="-122"/>
                      </a:endParaRPr>
                    </a:p>
                    <a:p>
                      <a:pPr marL="342900" lvl="0" indent="-342900" algn="l">
                        <a:lnSpc>
                          <a:spcPct val="150000"/>
                        </a:lnSpc>
                        <a:spcAft>
                          <a:spcPts val="0"/>
                        </a:spcAft>
                        <a:buFont typeface="+mj-lt"/>
                        <a:buAutoNum type="arabicPeriod"/>
                      </a:pPr>
                      <a:r>
                        <a:rPr lang="zh-CN" sz="900" b="1" kern="100" dirty="0">
                          <a:solidFill>
                            <a:srgbClr val="002060"/>
                          </a:solidFill>
                          <a:effectLst/>
                          <a:latin typeface="黑体" panose="02010609060101010101" pitchFamily="49" charset="-122"/>
                          <a:ea typeface="黑体" panose="02010609060101010101" pitchFamily="49" charset="-122"/>
                        </a:rPr>
                        <a:t>在企业工作满一定时间的正式员工</a:t>
                      </a:r>
                      <a:r>
                        <a:rPr lang="en-US" sz="900" b="1" kern="100" dirty="0">
                          <a:solidFill>
                            <a:srgbClr val="002060"/>
                          </a:solidFill>
                          <a:effectLst/>
                          <a:latin typeface="黑体" panose="02010609060101010101" pitchFamily="49" charset="-122"/>
                          <a:ea typeface="黑体" panose="02010609060101010101" pitchFamily="49" charset="-122"/>
                        </a:rPr>
                        <a:t>;</a:t>
                      </a:r>
                      <a:endParaRPr lang="zh-CN" sz="900" b="1" kern="100" dirty="0">
                        <a:solidFill>
                          <a:srgbClr val="002060"/>
                        </a:solidFill>
                        <a:effectLst/>
                        <a:latin typeface="黑体" panose="02010609060101010101" pitchFamily="49" charset="-122"/>
                        <a:ea typeface="黑体" panose="02010609060101010101" pitchFamily="49" charset="-122"/>
                      </a:endParaRPr>
                    </a:p>
                    <a:p>
                      <a:pPr marL="342900" lvl="0" indent="-342900" algn="l">
                        <a:lnSpc>
                          <a:spcPct val="150000"/>
                        </a:lnSpc>
                        <a:spcAft>
                          <a:spcPts val="0"/>
                        </a:spcAft>
                        <a:buFont typeface="+mj-lt"/>
                        <a:buAutoNum type="arabicPeriod"/>
                      </a:pPr>
                      <a:r>
                        <a:rPr lang="zh-CN" sz="900" b="1" kern="100" dirty="0">
                          <a:solidFill>
                            <a:srgbClr val="002060"/>
                          </a:solidFill>
                          <a:effectLst/>
                          <a:latin typeface="黑体" panose="02010609060101010101" pitchFamily="49" charset="-122"/>
                          <a:ea typeface="黑体" panose="02010609060101010101" pitchFamily="49" charset="-122"/>
                        </a:rPr>
                        <a:t>公司的董事、监事、经理</a:t>
                      </a:r>
                      <a:r>
                        <a:rPr lang="en-US" sz="900" b="1" kern="100" dirty="0">
                          <a:solidFill>
                            <a:srgbClr val="002060"/>
                          </a:solidFill>
                          <a:effectLst/>
                          <a:latin typeface="黑体" panose="02010609060101010101" pitchFamily="49" charset="-122"/>
                          <a:ea typeface="黑体" panose="02010609060101010101" pitchFamily="49" charset="-122"/>
                        </a:rPr>
                        <a:t>;</a:t>
                      </a:r>
                      <a:endParaRPr lang="zh-CN" sz="900" b="1" kern="100" dirty="0">
                        <a:solidFill>
                          <a:srgbClr val="002060"/>
                        </a:solidFill>
                        <a:effectLst/>
                        <a:latin typeface="黑体" panose="02010609060101010101" pitchFamily="49" charset="-122"/>
                        <a:ea typeface="黑体" panose="02010609060101010101" pitchFamily="49" charset="-122"/>
                      </a:endParaRPr>
                    </a:p>
                    <a:p>
                      <a:pPr marL="342900" lvl="0" indent="-342900" algn="l">
                        <a:lnSpc>
                          <a:spcPct val="150000"/>
                        </a:lnSpc>
                        <a:spcAft>
                          <a:spcPts val="0"/>
                        </a:spcAft>
                        <a:buFont typeface="+mj-lt"/>
                        <a:buAutoNum type="arabicPeriod"/>
                      </a:pPr>
                      <a:r>
                        <a:rPr lang="zh-CN" sz="900" b="1" kern="100" dirty="0">
                          <a:solidFill>
                            <a:srgbClr val="002060"/>
                          </a:solidFill>
                          <a:effectLst/>
                          <a:latin typeface="黑体" panose="02010609060101010101" pitchFamily="49" charset="-122"/>
                          <a:ea typeface="黑体" panose="02010609060101010101" pitchFamily="49" charset="-122"/>
                        </a:rPr>
                        <a:t>企业派往投资企业、代表处工作，劳动人事关系仍在本企业的外派人员</a:t>
                      </a:r>
                      <a:r>
                        <a:rPr lang="en-US" sz="900" b="1" kern="100" dirty="0">
                          <a:solidFill>
                            <a:srgbClr val="002060"/>
                          </a:solidFill>
                          <a:effectLst/>
                          <a:latin typeface="黑体" panose="02010609060101010101" pitchFamily="49" charset="-122"/>
                          <a:ea typeface="黑体" panose="02010609060101010101" pitchFamily="49" charset="-122"/>
                        </a:rPr>
                        <a:t>;</a:t>
                      </a:r>
                      <a:endParaRPr lang="zh-CN" sz="900" b="1" kern="100" dirty="0">
                        <a:solidFill>
                          <a:srgbClr val="002060"/>
                        </a:solidFill>
                        <a:effectLst/>
                        <a:latin typeface="黑体" panose="02010609060101010101" pitchFamily="49" charset="-122"/>
                        <a:ea typeface="黑体" panose="02010609060101010101" pitchFamily="49" charset="-122"/>
                      </a:endParaRPr>
                    </a:p>
                    <a:p>
                      <a:pPr marL="342900" lvl="0" indent="-342900" algn="l">
                        <a:lnSpc>
                          <a:spcPct val="150000"/>
                        </a:lnSpc>
                        <a:spcAft>
                          <a:spcPts val="0"/>
                        </a:spcAft>
                        <a:buFont typeface="+mj-lt"/>
                        <a:buAutoNum type="arabicPeriod"/>
                      </a:pPr>
                      <a:r>
                        <a:rPr lang="zh-CN" sz="900" b="1" kern="100" dirty="0">
                          <a:solidFill>
                            <a:srgbClr val="002060"/>
                          </a:solidFill>
                          <a:effectLst/>
                          <a:latin typeface="黑体" panose="02010609060101010101" pitchFamily="49" charset="-122"/>
                          <a:ea typeface="黑体" panose="02010609060101010101" pitchFamily="49" charset="-122"/>
                        </a:rPr>
                        <a:t>企业在册管理的离退休人员。</a:t>
                      </a:r>
                      <a:endParaRPr lang="zh-CN" sz="9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9334" marR="39334" marT="0" marB="0"/>
                </a:tc>
                <a:extLst>
                  <a:ext uri="{0D108BD9-81ED-4DB2-BD59-A6C34878D82A}">
                    <a16:rowId xmlns:a16="http://schemas.microsoft.com/office/drawing/2014/main" val="1796519102"/>
                  </a:ext>
                </a:extLst>
              </a:tr>
              <a:tr h="343353">
                <a:tc>
                  <a:txBody>
                    <a:bodyPr/>
                    <a:lstStyle/>
                    <a:p>
                      <a:pPr algn="l">
                        <a:lnSpc>
                          <a:spcPct val="150000"/>
                        </a:lnSpc>
                        <a:spcAft>
                          <a:spcPts val="0"/>
                        </a:spcAft>
                      </a:pPr>
                      <a:r>
                        <a:rPr lang="en-US" sz="900" b="1" kern="100" dirty="0">
                          <a:solidFill>
                            <a:srgbClr val="002060"/>
                          </a:solidFill>
                          <a:effectLst/>
                          <a:latin typeface="黑体" panose="02010609060101010101" pitchFamily="49" charset="-122"/>
                          <a:ea typeface="黑体" panose="02010609060101010101" pitchFamily="49" charset="-122"/>
                        </a:rPr>
                        <a:t>2. </a:t>
                      </a:r>
                      <a:r>
                        <a:rPr lang="zh-CN" sz="900" b="1" kern="100" dirty="0">
                          <a:solidFill>
                            <a:srgbClr val="002060"/>
                          </a:solidFill>
                          <a:effectLst/>
                          <a:latin typeface="黑体" panose="02010609060101010101" pitchFamily="49" charset="-122"/>
                          <a:ea typeface="黑体" panose="02010609060101010101" pitchFamily="49" charset="-122"/>
                        </a:rPr>
                        <a:t>持股期限</a:t>
                      </a:r>
                      <a:endParaRPr lang="zh-CN" sz="9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9334" marR="39334" marT="0" marB="0"/>
                </a:tc>
                <a:tc>
                  <a:txBody>
                    <a:bodyPr/>
                    <a:lstStyle/>
                    <a:p>
                      <a:pPr algn="l">
                        <a:lnSpc>
                          <a:spcPct val="150000"/>
                        </a:lnSpc>
                        <a:spcAft>
                          <a:spcPts val="0"/>
                        </a:spcAft>
                      </a:pPr>
                      <a:r>
                        <a:rPr lang="zh-CN" sz="900" b="1" u="sng" kern="100" dirty="0">
                          <a:solidFill>
                            <a:srgbClr val="002060"/>
                          </a:solidFill>
                          <a:effectLst/>
                          <a:latin typeface="黑体" panose="02010609060101010101" pitchFamily="49" charset="-122"/>
                          <a:ea typeface="黑体" panose="02010609060101010101" pitchFamily="49" charset="-122"/>
                        </a:rPr>
                        <a:t>●每期</a:t>
                      </a:r>
                      <a:r>
                        <a:rPr lang="zh-CN" sz="900" b="1" kern="100" dirty="0">
                          <a:solidFill>
                            <a:srgbClr val="002060"/>
                          </a:solidFill>
                          <a:effectLst/>
                          <a:latin typeface="黑体" panose="02010609060101010101" pitchFamily="49" charset="-122"/>
                          <a:ea typeface="黑体" panose="02010609060101010101" pitchFamily="49" charset="-122"/>
                        </a:rPr>
                        <a:t>员工持股计划的持股期限</a:t>
                      </a:r>
                      <a:r>
                        <a:rPr lang="zh-CN" sz="900" b="1" u="sng" kern="100" dirty="0">
                          <a:solidFill>
                            <a:srgbClr val="002060"/>
                          </a:solidFill>
                          <a:effectLst/>
                          <a:latin typeface="黑体" panose="02010609060101010101" pitchFamily="49" charset="-122"/>
                          <a:ea typeface="黑体" panose="02010609060101010101" pitchFamily="49" charset="-122"/>
                        </a:rPr>
                        <a:t>不得低于</a:t>
                      </a:r>
                      <a:r>
                        <a:rPr lang="en-US" sz="900" b="1" u="sng" kern="100" dirty="0">
                          <a:solidFill>
                            <a:srgbClr val="002060"/>
                          </a:solidFill>
                          <a:effectLst/>
                          <a:latin typeface="黑体" panose="02010609060101010101" pitchFamily="49" charset="-122"/>
                          <a:ea typeface="黑体" panose="02010609060101010101" pitchFamily="49" charset="-122"/>
                        </a:rPr>
                        <a:t>12</a:t>
                      </a:r>
                      <a:r>
                        <a:rPr lang="zh-CN" sz="900" b="1" u="sng" kern="100" dirty="0">
                          <a:solidFill>
                            <a:srgbClr val="002060"/>
                          </a:solidFill>
                          <a:effectLst/>
                          <a:latin typeface="黑体" panose="02010609060101010101" pitchFamily="49" charset="-122"/>
                          <a:ea typeface="黑体" panose="02010609060101010101" pitchFamily="49" charset="-122"/>
                        </a:rPr>
                        <a:t>个月</a:t>
                      </a:r>
                      <a:r>
                        <a:rPr lang="zh-CN" sz="900" b="1" kern="100" dirty="0">
                          <a:solidFill>
                            <a:srgbClr val="002060"/>
                          </a:solidFill>
                          <a:effectLst/>
                          <a:latin typeface="黑体" panose="02010609060101010101" pitchFamily="49" charset="-122"/>
                          <a:ea typeface="黑体" panose="02010609060101010101" pitchFamily="49" charset="-122"/>
                        </a:rPr>
                        <a:t>；</a:t>
                      </a:r>
                    </a:p>
                    <a:p>
                      <a:pPr algn="l">
                        <a:lnSpc>
                          <a:spcPct val="150000"/>
                        </a:lnSpc>
                        <a:spcAft>
                          <a:spcPts val="0"/>
                        </a:spcAft>
                      </a:pPr>
                      <a:r>
                        <a:rPr lang="zh-CN" sz="900" b="1" u="sng" kern="100" dirty="0">
                          <a:solidFill>
                            <a:srgbClr val="002060"/>
                          </a:solidFill>
                          <a:effectLst/>
                          <a:latin typeface="黑体" panose="02010609060101010101" pitchFamily="49" charset="-122"/>
                          <a:ea typeface="黑体" panose="02010609060101010101" pitchFamily="49" charset="-122"/>
                        </a:rPr>
                        <a:t>●以非公开发行方式</a:t>
                      </a:r>
                      <a:r>
                        <a:rPr lang="zh-CN" sz="900" b="1" kern="100" dirty="0">
                          <a:solidFill>
                            <a:srgbClr val="002060"/>
                          </a:solidFill>
                          <a:effectLst/>
                          <a:latin typeface="黑体" panose="02010609060101010101" pitchFamily="49" charset="-122"/>
                          <a:ea typeface="黑体" panose="02010609060101010101" pitchFamily="49" charset="-122"/>
                        </a:rPr>
                        <a:t>实施员工持股计划的持股期限</a:t>
                      </a:r>
                      <a:r>
                        <a:rPr lang="zh-CN" sz="900" b="1" u="sng" kern="100" dirty="0">
                          <a:solidFill>
                            <a:srgbClr val="002060"/>
                          </a:solidFill>
                          <a:effectLst/>
                          <a:latin typeface="黑体" panose="02010609060101010101" pitchFamily="49" charset="-122"/>
                          <a:ea typeface="黑体" panose="02010609060101010101" pitchFamily="49" charset="-122"/>
                        </a:rPr>
                        <a:t>不得低于</a:t>
                      </a:r>
                      <a:r>
                        <a:rPr lang="en-US" sz="900" b="1" u="sng" kern="100" dirty="0">
                          <a:solidFill>
                            <a:srgbClr val="002060"/>
                          </a:solidFill>
                          <a:effectLst/>
                          <a:latin typeface="黑体" panose="02010609060101010101" pitchFamily="49" charset="-122"/>
                          <a:ea typeface="黑体" panose="02010609060101010101" pitchFamily="49" charset="-122"/>
                        </a:rPr>
                        <a:t>36</a:t>
                      </a:r>
                      <a:r>
                        <a:rPr lang="zh-CN" sz="900" b="1" u="sng" kern="100" dirty="0">
                          <a:solidFill>
                            <a:srgbClr val="002060"/>
                          </a:solidFill>
                          <a:effectLst/>
                          <a:latin typeface="黑体" panose="02010609060101010101" pitchFamily="49" charset="-122"/>
                          <a:ea typeface="黑体" panose="02010609060101010101" pitchFamily="49" charset="-122"/>
                        </a:rPr>
                        <a:t>个月</a:t>
                      </a:r>
                      <a:r>
                        <a:rPr lang="zh-CN" sz="900" b="1" kern="100" dirty="0">
                          <a:solidFill>
                            <a:srgbClr val="002060"/>
                          </a:solidFill>
                          <a:effectLst/>
                          <a:latin typeface="黑体" panose="02010609060101010101" pitchFamily="49" charset="-122"/>
                          <a:ea typeface="黑体" panose="02010609060101010101" pitchFamily="49" charset="-122"/>
                        </a:rPr>
                        <a:t>。</a:t>
                      </a:r>
                      <a:endParaRPr lang="zh-CN" sz="9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9334" marR="39334" marT="0" marB="0"/>
                </a:tc>
                <a:extLst>
                  <a:ext uri="{0D108BD9-81ED-4DB2-BD59-A6C34878D82A}">
                    <a16:rowId xmlns:a16="http://schemas.microsoft.com/office/drawing/2014/main" val="1812058804"/>
                  </a:ext>
                </a:extLst>
              </a:tr>
              <a:tr h="560434">
                <a:tc>
                  <a:txBody>
                    <a:bodyPr/>
                    <a:lstStyle/>
                    <a:p>
                      <a:pPr algn="l">
                        <a:lnSpc>
                          <a:spcPct val="150000"/>
                        </a:lnSpc>
                        <a:spcAft>
                          <a:spcPts val="0"/>
                        </a:spcAft>
                      </a:pPr>
                      <a:r>
                        <a:rPr lang="en-US" sz="900" b="1" kern="100">
                          <a:solidFill>
                            <a:srgbClr val="002060"/>
                          </a:solidFill>
                          <a:effectLst/>
                          <a:latin typeface="黑体" panose="02010609060101010101" pitchFamily="49" charset="-122"/>
                          <a:ea typeface="黑体" panose="02010609060101010101" pitchFamily="49" charset="-122"/>
                        </a:rPr>
                        <a:t>3. </a:t>
                      </a:r>
                      <a:r>
                        <a:rPr lang="zh-CN" sz="900" b="1" kern="100">
                          <a:solidFill>
                            <a:srgbClr val="002060"/>
                          </a:solidFill>
                          <a:effectLst/>
                          <a:latin typeface="黑体" panose="02010609060101010101" pitchFamily="49" charset="-122"/>
                          <a:ea typeface="黑体" panose="02010609060101010101" pitchFamily="49" charset="-122"/>
                        </a:rPr>
                        <a:t>持股规模</a:t>
                      </a:r>
                      <a:endParaRPr lang="zh-CN" sz="9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9334" marR="39334" marT="0" marB="0"/>
                </a:tc>
                <a:tc>
                  <a:txBody>
                    <a:bodyPr/>
                    <a:lstStyle/>
                    <a:p>
                      <a:pPr algn="l">
                        <a:lnSpc>
                          <a:spcPct val="150000"/>
                        </a:lnSpc>
                        <a:spcAft>
                          <a:spcPts val="0"/>
                        </a:spcAft>
                      </a:pPr>
                      <a:r>
                        <a:rPr lang="zh-CN" sz="900" b="1" u="sng" kern="100">
                          <a:solidFill>
                            <a:srgbClr val="002060"/>
                          </a:solidFill>
                          <a:effectLst/>
                          <a:latin typeface="黑体" panose="02010609060101010101" pitchFamily="49" charset="-122"/>
                          <a:ea typeface="黑体" panose="02010609060101010101" pitchFamily="49" charset="-122"/>
                        </a:rPr>
                        <a:t>●</a:t>
                      </a:r>
                      <a:r>
                        <a:rPr lang="zh-CN" sz="900" b="1" kern="100">
                          <a:solidFill>
                            <a:srgbClr val="002060"/>
                          </a:solidFill>
                          <a:effectLst/>
                          <a:latin typeface="黑体" panose="02010609060101010101" pitchFamily="49" charset="-122"/>
                          <a:ea typeface="黑体" panose="02010609060101010101" pitchFamily="49" charset="-122"/>
                        </a:rPr>
                        <a:t>上市公司</a:t>
                      </a:r>
                      <a:r>
                        <a:rPr lang="zh-CN" sz="900" b="1" u="sng" kern="100">
                          <a:solidFill>
                            <a:srgbClr val="002060"/>
                          </a:solidFill>
                          <a:effectLst/>
                          <a:latin typeface="黑体" panose="02010609060101010101" pitchFamily="49" charset="-122"/>
                          <a:ea typeface="黑体" panose="02010609060101010101" pitchFamily="49" charset="-122"/>
                        </a:rPr>
                        <a:t>全部有效的员工持股</a:t>
                      </a:r>
                      <a:r>
                        <a:rPr lang="zh-CN" sz="900" b="1" kern="100">
                          <a:solidFill>
                            <a:srgbClr val="002060"/>
                          </a:solidFill>
                          <a:effectLst/>
                          <a:latin typeface="黑体" panose="02010609060101010101" pitchFamily="49" charset="-122"/>
                          <a:ea typeface="黑体" panose="02010609060101010101" pitchFamily="49" charset="-122"/>
                        </a:rPr>
                        <a:t>计划所持有的股票总数累计</a:t>
                      </a:r>
                      <a:r>
                        <a:rPr lang="zh-CN" sz="900" b="1" u="sng" kern="100">
                          <a:solidFill>
                            <a:srgbClr val="002060"/>
                          </a:solidFill>
                          <a:effectLst/>
                          <a:latin typeface="黑体" panose="02010609060101010101" pitchFamily="49" charset="-122"/>
                          <a:ea typeface="黑体" panose="02010609060101010101" pitchFamily="49" charset="-122"/>
                        </a:rPr>
                        <a:t>不得超过公司股本总额的</a:t>
                      </a:r>
                      <a:r>
                        <a:rPr lang="en-US" sz="900" b="1" u="sng" kern="100">
                          <a:solidFill>
                            <a:srgbClr val="002060"/>
                          </a:solidFill>
                          <a:effectLst/>
                          <a:latin typeface="黑体" panose="02010609060101010101" pitchFamily="49" charset="-122"/>
                          <a:ea typeface="黑体" panose="02010609060101010101" pitchFamily="49" charset="-122"/>
                        </a:rPr>
                        <a:t> 10%</a:t>
                      </a:r>
                      <a:r>
                        <a:rPr lang="zh-CN" sz="900" b="1" kern="100">
                          <a:solidFill>
                            <a:srgbClr val="002060"/>
                          </a:solidFill>
                          <a:effectLst/>
                          <a:latin typeface="黑体" panose="02010609060101010101" pitchFamily="49" charset="-122"/>
                          <a:ea typeface="黑体" panose="02010609060101010101" pitchFamily="49" charset="-122"/>
                        </a:rPr>
                        <a:t>。</a:t>
                      </a:r>
                    </a:p>
                    <a:p>
                      <a:pPr algn="l">
                        <a:lnSpc>
                          <a:spcPct val="150000"/>
                        </a:lnSpc>
                        <a:spcAft>
                          <a:spcPts val="0"/>
                        </a:spcAft>
                      </a:pPr>
                      <a:r>
                        <a:rPr lang="zh-CN" sz="900" b="1" u="sng" kern="100">
                          <a:solidFill>
                            <a:srgbClr val="002060"/>
                          </a:solidFill>
                          <a:effectLst/>
                          <a:latin typeface="黑体" panose="02010609060101010101" pitchFamily="49" charset="-122"/>
                          <a:ea typeface="黑体" panose="02010609060101010101" pitchFamily="49" charset="-122"/>
                        </a:rPr>
                        <a:t>●单个员工</a:t>
                      </a:r>
                      <a:r>
                        <a:rPr lang="zh-CN" sz="900" b="1" kern="100">
                          <a:solidFill>
                            <a:srgbClr val="002060"/>
                          </a:solidFill>
                          <a:effectLst/>
                          <a:latin typeface="黑体" panose="02010609060101010101" pitchFamily="49" charset="-122"/>
                          <a:ea typeface="黑体" panose="02010609060101010101" pitchFamily="49" charset="-122"/>
                        </a:rPr>
                        <a:t>所获股份权益对应的股票总数累计</a:t>
                      </a:r>
                      <a:r>
                        <a:rPr lang="zh-CN" sz="900" b="1" u="sng" kern="100">
                          <a:solidFill>
                            <a:srgbClr val="002060"/>
                          </a:solidFill>
                          <a:effectLst/>
                          <a:latin typeface="黑体" panose="02010609060101010101" pitchFamily="49" charset="-122"/>
                          <a:ea typeface="黑体" panose="02010609060101010101" pitchFamily="49" charset="-122"/>
                        </a:rPr>
                        <a:t>不得超过公司股本总额的</a:t>
                      </a:r>
                      <a:r>
                        <a:rPr lang="en-US" sz="900" b="1" u="sng" kern="100">
                          <a:solidFill>
                            <a:srgbClr val="002060"/>
                          </a:solidFill>
                          <a:effectLst/>
                          <a:latin typeface="黑体" panose="02010609060101010101" pitchFamily="49" charset="-122"/>
                          <a:ea typeface="黑体" panose="02010609060101010101" pitchFamily="49" charset="-122"/>
                        </a:rPr>
                        <a:t>1%</a:t>
                      </a:r>
                      <a:r>
                        <a:rPr lang="zh-CN" sz="900" b="1" u="sng" kern="100">
                          <a:solidFill>
                            <a:srgbClr val="002060"/>
                          </a:solidFill>
                          <a:effectLst/>
                          <a:latin typeface="黑体" panose="02010609060101010101" pitchFamily="49" charset="-122"/>
                          <a:ea typeface="黑体" panose="02010609060101010101" pitchFamily="49" charset="-122"/>
                        </a:rPr>
                        <a:t>。</a:t>
                      </a:r>
                      <a:endParaRPr lang="zh-CN" sz="9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9334" marR="39334" marT="0" marB="0"/>
                </a:tc>
                <a:extLst>
                  <a:ext uri="{0D108BD9-81ED-4DB2-BD59-A6C34878D82A}">
                    <a16:rowId xmlns:a16="http://schemas.microsoft.com/office/drawing/2014/main" val="1845413134"/>
                  </a:ext>
                </a:extLst>
              </a:tr>
              <a:tr h="560434">
                <a:tc rowSpan="2">
                  <a:txBody>
                    <a:bodyPr/>
                    <a:lstStyle/>
                    <a:p>
                      <a:pPr algn="l">
                        <a:lnSpc>
                          <a:spcPct val="150000"/>
                        </a:lnSpc>
                        <a:spcAft>
                          <a:spcPts val="0"/>
                        </a:spcAft>
                      </a:pPr>
                      <a:r>
                        <a:rPr lang="en-US" sz="900" b="1" kern="100">
                          <a:solidFill>
                            <a:srgbClr val="002060"/>
                          </a:solidFill>
                          <a:effectLst/>
                          <a:latin typeface="黑体" panose="02010609060101010101" pitchFamily="49" charset="-122"/>
                          <a:ea typeface="黑体" panose="02010609060101010101" pitchFamily="49" charset="-122"/>
                        </a:rPr>
                        <a:t>4. </a:t>
                      </a:r>
                      <a:r>
                        <a:rPr lang="zh-CN" sz="900" b="1" u="sng" kern="100">
                          <a:solidFill>
                            <a:srgbClr val="002060"/>
                          </a:solidFill>
                          <a:effectLst/>
                          <a:latin typeface="黑体" panose="02010609060101010101" pitchFamily="49" charset="-122"/>
                          <a:ea typeface="黑体" panose="02010609060101010101" pitchFamily="49" charset="-122"/>
                        </a:rPr>
                        <a:t>资金来源</a:t>
                      </a:r>
                      <a:endParaRPr lang="zh-CN" sz="9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9334" marR="39334" marT="0" marB="0"/>
                </a:tc>
                <a:tc>
                  <a:txBody>
                    <a:bodyPr/>
                    <a:lstStyle/>
                    <a:p>
                      <a:pPr algn="l">
                        <a:lnSpc>
                          <a:spcPct val="150000"/>
                        </a:lnSpc>
                        <a:spcAft>
                          <a:spcPts val="0"/>
                        </a:spcAft>
                      </a:pPr>
                      <a:r>
                        <a:rPr lang="zh-CN" sz="900" b="1" u="sng" kern="100">
                          <a:solidFill>
                            <a:srgbClr val="002060"/>
                          </a:solidFill>
                          <a:effectLst/>
                          <a:latin typeface="黑体" panose="02010609060101010101" pitchFamily="49" charset="-122"/>
                          <a:ea typeface="黑体" panose="02010609060101010101" pitchFamily="49" charset="-122"/>
                        </a:rPr>
                        <a:t>●个人资金来源</a:t>
                      </a:r>
                      <a:r>
                        <a:rPr lang="en-US" sz="900" b="1" u="sng" kern="100">
                          <a:solidFill>
                            <a:srgbClr val="002060"/>
                          </a:solidFill>
                          <a:effectLst/>
                          <a:latin typeface="黑体" panose="02010609060101010101" pitchFamily="49" charset="-122"/>
                          <a:ea typeface="黑体" panose="02010609060101010101" pitchFamily="49" charset="-122"/>
                        </a:rPr>
                        <a:t>:</a:t>
                      </a:r>
                      <a:endParaRPr lang="zh-CN" sz="9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900" b="1" kern="100">
                          <a:solidFill>
                            <a:srgbClr val="002060"/>
                          </a:solidFill>
                          <a:effectLst/>
                          <a:latin typeface="黑体" panose="02010609060101010101" pitchFamily="49" charset="-122"/>
                          <a:ea typeface="黑体" panose="02010609060101010101" pitchFamily="49" charset="-122"/>
                        </a:rPr>
                        <a:t>①员工的合法薪酬</a:t>
                      </a:r>
                      <a:r>
                        <a:rPr lang="en-US" sz="900" b="1" kern="100">
                          <a:solidFill>
                            <a:srgbClr val="002060"/>
                          </a:solidFill>
                          <a:effectLst/>
                          <a:latin typeface="黑体" panose="02010609060101010101" pitchFamily="49" charset="-122"/>
                          <a:ea typeface="黑体" panose="02010609060101010101" pitchFamily="49" charset="-122"/>
                        </a:rPr>
                        <a:t>;</a:t>
                      </a:r>
                      <a:endParaRPr lang="zh-CN" sz="9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900" b="1" kern="100">
                          <a:solidFill>
                            <a:srgbClr val="002060"/>
                          </a:solidFill>
                          <a:effectLst/>
                          <a:latin typeface="黑体" panose="02010609060101010101" pitchFamily="49" charset="-122"/>
                          <a:ea typeface="黑体" panose="02010609060101010101" pitchFamily="49" charset="-122"/>
                        </a:rPr>
                        <a:t>②自筹资金；</a:t>
                      </a:r>
                    </a:p>
                    <a:p>
                      <a:pPr algn="l">
                        <a:lnSpc>
                          <a:spcPct val="150000"/>
                        </a:lnSpc>
                        <a:spcAft>
                          <a:spcPts val="0"/>
                        </a:spcAft>
                      </a:pPr>
                      <a:r>
                        <a:rPr lang="zh-CN" sz="900" b="1" kern="100">
                          <a:solidFill>
                            <a:srgbClr val="002060"/>
                          </a:solidFill>
                          <a:effectLst/>
                          <a:latin typeface="黑体" panose="02010609060101010101" pitchFamily="49" charset="-122"/>
                          <a:ea typeface="黑体" panose="02010609060101010101" pitchFamily="49" charset="-122"/>
                        </a:rPr>
                        <a:t>③法律、行政法规允许的其他方式。</a:t>
                      </a:r>
                      <a:endParaRPr lang="zh-CN" sz="9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9334" marR="39334" marT="0" marB="0"/>
                </a:tc>
                <a:extLst>
                  <a:ext uri="{0D108BD9-81ED-4DB2-BD59-A6C34878D82A}">
                    <a16:rowId xmlns:a16="http://schemas.microsoft.com/office/drawing/2014/main" val="474563365"/>
                  </a:ext>
                </a:extLst>
              </a:tr>
              <a:tr h="560434">
                <a:tc vMerge="1">
                  <a:txBody>
                    <a:bodyPr/>
                    <a:lstStyle/>
                    <a:p>
                      <a:endParaRPr lang="zh-CN" altLang="en-US"/>
                    </a:p>
                  </a:txBody>
                  <a:tcPr/>
                </a:tc>
                <a:tc>
                  <a:txBody>
                    <a:bodyPr/>
                    <a:lstStyle/>
                    <a:p>
                      <a:pPr algn="l">
                        <a:lnSpc>
                          <a:spcPct val="150000"/>
                        </a:lnSpc>
                        <a:spcAft>
                          <a:spcPts val="0"/>
                        </a:spcAft>
                      </a:pPr>
                      <a:r>
                        <a:rPr lang="zh-CN" sz="900" b="1" u="sng" kern="100">
                          <a:solidFill>
                            <a:srgbClr val="002060"/>
                          </a:solidFill>
                          <a:effectLst/>
                          <a:latin typeface="黑体" panose="02010609060101010101" pitchFamily="49" charset="-122"/>
                          <a:ea typeface="黑体" panose="02010609060101010101" pitchFamily="49" charset="-122"/>
                        </a:rPr>
                        <a:t>●公司资金来源</a:t>
                      </a:r>
                      <a:r>
                        <a:rPr lang="en-US" sz="900" b="1" u="sng" kern="100">
                          <a:solidFill>
                            <a:srgbClr val="002060"/>
                          </a:solidFill>
                          <a:effectLst/>
                          <a:latin typeface="黑体" panose="02010609060101010101" pitchFamily="49" charset="-122"/>
                          <a:ea typeface="黑体" panose="02010609060101010101" pitchFamily="49" charset="-122"/>
                        </a:rPr>
                        <a:t>:</a:t>
                      </a:r>
                      <a:endParaRPr lang="zh-CN" sz="9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900" b="1" kern="100">
                          <a:solidFill>
                            <a:srgbClr val="002060"/>
                          </a:solidFill>
                          <a:effectLst/>
                          <a:latin typeface="黑体" panose="02010609060101010101" pitchFamily="49" charset="-122"/>
                          <a:ea typeface="黑体" panose="02010609060101010101" pitchFamily="49" charset="-122"/>
                        </a:rPr>
                        <a:t>①从工资基金节余、公益金、福利费中拨付</a:t>
                      </a:r>
                      <a:r>
                        <a:rPr lang="en-US" sz="900" b="1" kern="100">
                          <a:solidFill>
                            <a:srgbClr val="002060"/>
                          </a:solidFill>
                          <a:effectLst/>
                          <a:latin typeface="黑体" panose="02010609060101010101" pitchFamily="49" charset="-122"/>
                          <a:ea typeface="黑体" panose="02010609060101010101" pitchFamily="49" charset="-122"/>
                        </a:rPr>
                        <a:t>;</a:t>
                      </a:r>
                      <a:endParaRPr lang="zh-CN" sz="9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900" b="1" kern="100">
                          <a:solidFill>
                            <a:srgbClr val="002060"/>
                          </a:solidFill>
                          <a:effectLst/>
                          <a:latin typeface="黑体" panose="02010609060101010101" pitchFamily="49" charset="-122"/>
                          <a:ea typeface="黑体" panose="02010609060101010101" pitchFamily="49" charset="-122"/>
                        </a:rPr>
                        <a:t>②从员工工资中按月扣除</a:t>
                      </a:r>
                      <a:r>
                        <a:rPr lang="en-US" sz="900" b="1" kern="100">
                          <a:solidFill>
                            <a:srgbClr val="002060"/>
                          </a:solidFill>
                          <a:effectLst/>
                          <a:latin typeface="黑体" panose="02010609060101010101" pitchFamily="49" charset="-122"/>
                          <a:ea typeface="黑体" panose="02010609060101010101" pitchFamily="49" charset="-122"/>
                        </a:rPr>
                        <a:t>;</a:t>
                      </a:r>
                      <a:endParaRPr lang="zh-CN" sz="9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900" b="1" kern="100">
                          <a:solidFill>
                            <a:srgbClr val="002060"/>
                          </a:solidFill>
                          <a:effectLst/>
                          <a:latin typeface="黑体" panose="02010609060101010101" pitchFamily="49" charset="-122"/>
                          <a:ea typeface="黑体" panose="02010609060101010101" pitchFamily="49" charset="-122"/>
                        </a:rPr>
                        <a:t>③以员工持股机构未来将拥有的股票作为质押向银行申请贷款。</a:t>
                      </a:r>
                      <a:endParaRPr lang="zh-CN" sz="9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9334" marR="39334" marT="0" marB="0"/>
                </a:tc>
                <a:extLst>
                  <a:ext uri="{0D108BD9-81ED-4DB2-BD59-A6C34878D82A}">
                    <a16:rowId xmlns:a16="http://schemas.microsoft.com/office/drawing/2014/main" val="839643348"/>
                  </a:ext>
                </a:extLst>
              </a:tr>
              <a:tr h="704658">
                <a:tc>
                  <a:txBody>
                    <a:bodyPr/>
                    <a:lstStyle/>
                    <a:p>
                      <a:pPr algn="l">
                        <a:lnSpc>
                          <a:spcPct val="150000"/>
                        </a:lnSpc>
                        <a:spcAft>
                          <a:spcPts val="0"/>
                        </a:spcAft>
                      </a:pPr>
                      <a:r>
                        <a:rPr lang="en-US" sz="900" b="1" kern="100">
                          <a:solidFill>
                            <a:srgbClr val="002060"/>
                          </a:solidFill>
                          <a:effectLst/>
                          <a:latin typeface="黑体" panose="02010609060101010101" pitchFamily="49" charset="-122"/>
                          <a:ea typeface="黑体" panose="02010609060101010101" pitchFamily="49" charset="-122"/>
                        </a:rPr>
                        <a:t>5. </a:t>
                      </a:r>
                      <a:r>
                        <a:rPr lang="zh-CN" sz="900" b="1" u="sng" kern="100">
                          <a:solidFill>
                            <a:srgbClr val="002060"/>
                          </a:solidFill>
                          <a:effectLst/>
                          <a:latin typeface="黑体" panose="02010609060101010101" pitchFamily="49" charset="-122"/>
                          <a:ea typeface="黑体" panose="02010609060101010101" pitchFamily="49" charset="-122"/>
                        </a:rPr>
                        <a:t>股票来源</a:t>
                      </a:r>
                      <a:endParaRPr lang="zh-CN" sz="9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9334" marR="39334" marT="0" marB="0"/>
                </a:tc>
                <a:tc>
                  <a:txBody>
                    <a:bodyPr/>
                    <a:lstStyle/>
                    <a:p>
                      <a:pPr algn="l">
                        <a:lnSpc>
                          <a:spcPct val="150000"/>
                        </a:lnSpc>
                        <a:spcAft>
                          <a:spcPts val="0"/>
                        </a:spcAft>
                      </a:pPr>
                      <a:r>
                        <a:rPr lang="zh-CN" sz="900" b="1" kern="100">
                          <a:solidFill>
                            <a:srgbClr val="002060"/>
                          </a:solidFill>
                          <a:effectLst/>
                          <a:latin typeface="黑体" panose="02010609060101010101" pitchFamily="49" charset="-122"/>
                          <a:ea typeface="黑体" panose="02010609060101010101" pitchFamily="49" charset="-122"/>
                        </a:rPr>
                        <a:t>①上市公司回购本公司股票</a:t>
                      </a:r>
                      <a:r>
                        <a:rPr lang="en-US" sz="900" b="1" kern="100">
                          <a:solidFill>
                            <a:srgbClr val="002060"/>
                          </a:solidFill>
                          <a:effectLst/>
                          <a:latin typeface="黑体" panose="02010609060101010101" pitchFamily="49" charset="-122"/>
                          <a:ea typeface="黑体" panose="02010609060101010101" pitchFamily="49" charset="-122"/>
                        </a:rPr>
                        <a:t>;</a:t>
                      </a:r>
                      <a:endParaRPr lang="zh-CN" sz="9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900" b="1" kern="100">
                          <a:solidFill>
                            <a:srgbClr val="002060"/>
                          </a:solidFill>
                          <a:effectLst/>
                          <a:latin typeface="黑体" panose="02010609060101010101" pitchFamily="49" charset="-122"/>
                          <a:ea typeface="黑体" panose="02010609060101010101" pitchFamily="49" charset="-122"/>
                        </a:rPr>
                        <a:t>②二级市场购买</a:t>
                      </a:r>
                      <a:r>
                        <a:rPr lang="en-US" sz="900" b="1" kern="100">
                          <a:solidFill>
                            <a:srgbClr val="002060"/>
                          </a:solidFill>
                          <a:effectLst/>
                          <a:latin typeface="黑体" panose="02010609060101010101" pitchFamily="49" charset="-122"/>
                          <a:ea typeface="黑体" panose="02010609060101010101" pitchFamily="49" charset="-122"/>
                        </a:rPr>
                        <a:t>;</a:t>
                      </a:r>
                      <a:endParaRPr lang="zh-CN" sz="9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900" b="1" kern="100">
                          <a:solidFill>
                            <a:srgbClr val="002060"/>
                          </a:solidFill>
                          <a:effectLst/>
                          <a:latin typeface="黑体" panose="02010609060101010101" pitchFamily="49" charset="-122"/>
                          <a:ea typeface="黑体" panose="02010609060101010101" pitchFamily="49" charset="-122"/>
                        </a:rPr>
                        <a:t>③认购非公开发行股票</a:t>
                      </a:r>
                      <a:r>
                        <a:rPr lang="en-US" sz="900" b="1" kern="100">
                          <a:solidFill>
                            <a:srgbClr val="002060"/>
                          </a:solidFill>
                          <a:effectLst/>
                          <a:latin typeface="黑体" panose="02010609060101010101" pitchFamily="49" charset="-122"/>
                          <a:ea typeface="黑体" panose="02010609060101010101" pitchFamily="49" charset="-122"/>
                        </a:rPr>
                        <a:t>;</a:t>
                      </a:r>
                      <a:endParaRPr lang="zh-CN" sz="9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900" b="1" kern="100">
                          <a:solidFill>
                            <a:srgbClr val="002060"/>
                          </a:solidFill>
                          <a:effectLst/>
                          <a:latin typeface="黑体" panose="02010609060101010101" pitchFamily="49" charset="-122"/>
                          <a:ea typeface="黑体" panose="02010609060101010101" pitchFamily="49" charset="-122"/>
                        </a:rPr>
                        <a:t>④股东自愿赠予</a:t>
                      </a:r>
                      <a:r>
                        <a:rPr lang="en-US" sz="900" b="1" kern="100">
                          <a:solidFill>
                            <a:srgbClr val="002060"/>
                          </a:solidFill>
                          <a:effectLst/>
                          <a:latin typeface="黑体" panose="02010609060101010101" pitchFamily="49" charset="-122"/>
                          <a:ea typeface="黑体" panose="02010609060101010101" pitchFamily="49" charset="-122"/>
                        </a:rPr>
                        <a:t>;</a:t>
                      </a:r>
                      <a:endParaRPr lang="zh-CN" sz="9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900" b="1" kern="100">
                          <a:solidFill>
                            <a:srgbClr val="002060"/>
                          </a:solidFill>
                          <a:effectLst/>
                          <a:latin typeface="黑体" panose="02010609060101010101" pitchFamily="49" charset="-122"/>
                          <a:ea typeface="黑体" panose="02010609060101010101" pitchFamily="49" charset="-122"/>
                        </a:rPr>
                        <a:t>⑤法律、法规允许的其他方式。</a:t>
                      </a:r>
                      <a:endParaRPr lang="zh-CN" sz="9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9334" marR="39334" marT="0" marB="0"/>
                </a:tc>
                <a:extLst>
                  <a:ext uri="{0D108BD9-81ED-4DB2-BD59-A6C34878D82A}">
                    <a16:rowId xmlns:a16="http://schemas.microsoft.com/office/drawing/2014/main" val="3718038188"/>
                  </a:ext>
                </a:extLst>
              </a:tr>
              <a:tr h="284077">
                <a:tc>
                  <a:txBody>
                    <a:bodyPr/>
                    <a:lstStyle/>
                    <a:p>
                      <a:pPr algn="l">
                        <a:lnSpc>
                          <a:spcPct val="150000"/>
                        </a:lnSpc>
                        <a:spcAft>
                          <a:spcPts val="0"/>
                        </a:spcAft>
                      </a:pPr>
                      <a:r>
                        <a:rPr lang="en-US" sz="900" b="1" kern="100">
                          <a:solidFill>
                            <a:srgbClr val="002060"/>
                          </a:solidFill>
                          <a:effectLst/>
                          <a:latin typeface="黑体" panose="02010609060101010101" pitchFamily="49" charset="-122"/>
                          <a:ea typeface="黑体" panose="02010609060101010101" pitchFamily="49" charset="-122"/>
                        </a:rPr>
                        <a:t>6. </a:t>
                      </a:r>
                      <a:r>
                        <a:rPr lang="zh-CN" sz="900" b="1" kern="100">
                          <a:solidFill>
                            <a:srgbClr val="002060"/>
                          </a:solidFill>
                          <a:effectLst/>
                          <a:latin typeface="黑体" panose="02010609060101010101" pitchFamily="49" charset="-122"/>
                          <a:ea typeface="黑体" panose="02010609060101010101" pitchFamily="49" charset="-122"/>
                        </a:rPr>
                        <a:t>股份的设置</a:t>
                      </a:r>
                      <a:endParaRPr lang="zh-CN" sz="9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9334" marR="39334" marT="0" marB="0"/>
                </a:tc>
                <a:tc>
                  <a:txBody>
                    <a:bodyPr/>
                    <a:lstStyle/>
                    <a:p>
                      <a:pPr algn="l">
                        <a:lnSpc>
                          <a:spcPct val="150000"/>
                        </a:lnSpc>
                        <a:spcAft>
                          <a:spcPts val="0"/>
                        </a:spcAft>
                      </a:pPr>
                      <a:r>
                        <a:rPr lang="zh-CN" sz="900" b="1" kern="100">
                          <a:solidFill>
                            <a:srgbClr val="002060"/>
                          </a:solidFill>
                          <a:effectLst/>
                          <a:latin typeface="黑体" panose="02010609060101010101" pitchFamily="49" charset="-122"/>
                          <a:ea typeface="黑体" panose="02010609060101010101" pitchFamily="49" charset="-122"/>
                        </a:rPr>
                        <a:t>●应该把员工持股严格限定在</a:t>
                      </a:r>
                      <a:r>
                        <a:rPr lang="zh-CN" sz="900" b="1" u="sng" kern="100">
                          <a:solidFill>
                            <a:srgbClr val="002060"/>
                          </a:solidFill>
                          <a:effectLst/>
                          <a:latin typeface="黑体" panose="02010609060101010101" pitchFamily="49" charset="-122"/>
                          <a:ea typeface="黑体" panose="02010609060101010101" pitchFamily="49" charset="-122"/>
                        </a:rPr>
                        <a:t>本企业正式聘用的员工的范围以内；</a:t>
                      </a:r>
                      <a:endParaRPr lang="zh-CN" sz="900" b="1" kern="10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900" b="1" kern="100">
                          <a:solidFill>
                            <a:srgbClr val="002060"/>
                          </a:solidFill>
                          <a:effectLst/>
                          <a:latin typeface="黑体" panose="02010609060101010101" pitchFamily="49" charset="-122"/>
                          <a:ea typeface="黑体" panose="02010609060101010101" pitchFamily="49" charset="-122"/>
                        </a:rPr>
                        <a:t>●明确规定参与</a:t>
                      </a:r>
                      <a:r>
                        <a:rPr lang="en-US" sz="900" b="1" kern="100">
                          <a:solidFill>
                            <a:srgbClr val="002060"/>
                          </a:solidFill>
                          <a:effectLst/>
                          <a:latin typeface="黑体" panose="02010609060101010101" pitchFamily="49" charset="-122"/>
                          <a:ea typeface="黑体" panose="02010609060101010101" pitchFamily="49" charset="-122"/>
                        </a:rPr>
                        <a:t> ESOP</a:t>
                      </a:r>
                      <a:r>
                        <a:rPr lang="zh-CN" sz="900" b="1" kern="100">
                          <a:solidFill>
                            <a:srgbClr val="002060"/>
                          </a:solidFill>
                          <a:effectLst/>
                          <a:latin typeface="黑体" panose="02010609060101010101" pitchFamily="49" charset="-122"/>
                          <a:ea typeface="黑体" panose="02010609060101010101" pitchFamily="49" charset="-122"/>
                        </a:rPr>
                        <a:t>的员工</a:t>
                      </a:r>
                      <a:r>
                        <a:rPr lang="zh-CN" sz="900" b="1" u="sng" kern="100">
                          <a:solidFill>
                            <a:srgbClr val="002060"/>
                          </a:solidFill>
                          <a:effectLst/>
                          <a:latin typeface="黑体" panose="02010609060101010101" pitchFamily="49" charset="-122"/>
                          <a:ea typeface="黑体" panose="02010609060101010101" pitchFamily="49" charset="-122"/>
                        </a:rPr>
                        <a:t>不得低于员工总数的</a:t>
                      </a:r>
                      <a:r>
                        <a:rPr lang="en-US" sz="900" b="1" u="sng" kern="100">
                          <a:solidFill>
                            <a:srgbClr val="002060"/>
                          </a:solidFill>
                          <a:effectLst/>
                          <a:latin typeface="黑体" panose="02010609060101010101" pitchFamily="49" charset="-122"/>
                          <a:ea typeface="黑体" panose="02010609060101010101" pitchFamily="49" charset="-122"/>
                        </a:rPr>
                        <a:t>90%</a:t>
                      </a:r>
                      <a:r>
                        <a:rPr lang="zh-CN" sz="900" b="1" u="sng" kern="100">
                          <a:solidFill>
                            <a:srgbClr val="002060"/>
                          </a:solidFill>
                          <a:effectLst/>
                          <a:latin typeface="黑体" panose="02010609060101010101" pitchFamily="49" charset="-122"/>
                          <a:ea typeface="黑体" panose="02010609060101010101" pitchFamily="49" charset="-122"/>
                        </a:rPr>
                        <a:t>。</a:t>
                      </a:r>
                      <a:r>
                        <a:rPr lang="en-US" sz="900" b="1" kern="100">
                          <a:solidFill>
                            <a:srgbClr val="002060"/>
                          </a:solidFill>
                          <a:effectLst/>
                          <a:latin typeface="黑体" panose="02010609060101010101" pitchFamily="49" charset="-122"/>
                          <a:ea typeface="黑体" panose="02010609060101010101" pitchFamily="49" charset="-122"/>
                        </a:rPr>
                        <a:t>   </a:t>
                      </a:r>
                      <a:endParaRPr lang="zh-CN" sz="9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9334" marR="39334" marT="0" marB="0"/>
                </a:tc>
                <a:extLst>
                  <a:ext uri="{0D108BD9-81ED-4DB2-BD59-A6C34878D82A}">
                    <a16:rowId xmlns:a16="http://schemas.microsoft.com/office/drawing/2014/main" val="241597023"/>
                  </a:ext>
                </a:extLst>
              </a:tr>
              <a:tr h="560434">
                <a:tc>
                  <a:txBody>
                    <a:bodyPr/>
                    <a:lstStyle/>
                    <a:p>
                      <a:pPr algn="l">
                        <a:lnSpc>
                          <a:spcPct val="150000"/>
                        </a:lnSpc>
                        <a:spcAft>
                          <a:spcPts val="0"/>
                        </a:spcAft>
                      </a:pPr>
                      <a:r>
                        <a:rPr lang="en-US" sz="900" b="1" kern="100">
                          <a:solidFill>
                            <a:srgbClr val="002060"/>
                          </a:solidFill>
                          <a:effectLst/>
                          <a:latin typeface="黑体" panose="02010609060101010101" pitchFamily="49" charset="-122"/>
                          <a:ea typeface="黑体" panose="02010609060101010101" pitchFamily="49" charset="-122"/>
                        </a:rPr>
                        <a:t>7. </a:t>
                      </a:r>
                      <a:r>
                        <a:rPr lang="zh-CN" sz="900" b="1" kern="100">
                          <a:solidFill>
                            <a:srgbClr val="002060"/>
                          </a:solidFill>
                          <a:effectLst/>
                          <a:latin typeface="黑体" panose="02010609060101010101" pitchFamily="49" charset="-122"/>
                          <a:ea typeface="黑体" panose="02010609060101010101" pitchFamily="49" charset="-122"/>
                        </a:rPr>
                        <a:t>持股比例</a:t>
                      </a:r>
                      <a:endParaRPr lang="zh-CN" sz="9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9334" marR="39334" marT="0" marB="0"/>
                </a:tc>
                <a:tc>
                  <a:txBody>
                    <a:bodyPr/>
                    <a:lstStyle/>
                    <a:p>
                      <a:pPr algn="l">
                        <a:lnSpc>
                          <a:spcPct val="150000"/>
                        </a:lnSpc>
                        <a:spcAft>
                          <a:spcPts val="0"/>
                        </a:spcAft>
                      </a:pPr>
                      <a:r>
                        <a:rPr lang="zh-CN" sz="900" b="1" kern="100" dirty="0">
                          <a:solidFill>
                            <a:srgbClr val="002060"/>
                          </a:solidFill>
                          <a:effectLst/>
                          <a:latin typeface="黑体" panose="02010609060101010101" pitchFamily="49" charset="-122"/>
                          <a:ea typeface="黑体" panose="02010609060101010101" pitchFamily="49" charset="-122"/>
                        </a:rPr>
                        <a:t>①要明确界定员工持股占企业总股本的比例，</a:t>
                      </a:r>
                      <a:r>
                        <a:rPr lang="zh-CN" sz="900" b="1" u="sng" kern="100" dirty="0">
                          <a:solidFill>
                            <a:srgbClr val="002060"/>
                          </a:solidFill>
                          <a:effectLst/>
                          <a:latin typeface="黑体" panose="02010609060101010101" pitchFamily="49" charset="-122"/>
                          <a:ea typeface="黑体" panose="02010609060101010101" pitchFamily="49" charset="-122"/>
                        </a:rPr>
                        <a:t>一般不宜超过</a:t>
                      </a:r>
                      <a:r>
                        <a:rPr lang="en-US" sz="900" b="1" u="sng" kern="100" dirty="0">
                          <a:solidFill>
                            <a:srgbClr val="002060"/>
                          </a:solidFill>
                          <a:effectLst/>
                          <a:latin typeface="黑体" panose="02010609060101010101" pitchFamily="49" charset="-122"/>
                          <a:ea typeface="黑体" panose="02010609060101010101" pitchFamily="49" charset="-122"/>
                        </a:rPr>
                        <a:t>20% </a:t>
                      </a:r>
                      <a:r>
                        <a:rPr lang="en-US" sz="900" b="1" kern="100" dirty="0">
                          <a:solidFill>
                            <a:srgbClr val="002060"/>
                          </a:solidFill>
                          <a:effectLst/>
                          <a:latin typeface="黑体" panose="02010609060101010101" pitchFamily="49" charset="-122"/>
                          <a:ea typeface="黑体" panose="02010609060101010101" pitchFamily="49" charset="-122"/>
                        </a:rPr>
                        <a:t>;</a:t>
                      </a:r>
                      <a:endParaRPr lang="zh-CN" sz="9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900" b="1" kern="100" dirty="0">
                          <a:solidFill>
                            <a:srgbClr val="002060"/>
                          </a:solidFill>
                          <a:effectLst/>
                          <a:latin typeface="黑体" panose="02010609060101010101" pitchFamily="49" charset="-122"/>
                          <a:ea typeface="黑体" panose="02010609060101010101" pitchFamily="49" charset="-122"/>
                        </a:rPr>
                        <a:t>②要明确界定企业内部员工持股额度的分配比例，一般企业高管人员与一般职工的认购比例不宜拉得太大，</a:t>
                      </a:r>
                      <a:r>
                        <a:rPr lang="zh-CN" sz="900" b="1" u="sng" kern="100" dirty="0">
                          <a:solidFill>
                            <a:srgbClr val="002060"/>
                          </a:solidFill>
                          <a:effectLst/>
                          <a:latin typeface="黑体" panose="02010609060101010101" pitchFamily="49" charset="-122"/>
                          <a:ea typeface="黑体" panose="02010609060101010101" pitchFamily="49" charset="-122"/>
                        </a:rPr>
                        <a:t>原则上控制在</a:t>
                      </a:r>
                      <a:r>
                        <a:rPr lang="en-US" sz="900" b="1" u="sng" kern="100" dirty="0">
                          <a:solidFill>
                            <a:srgbClr val="002060"/>
                          </a:solidFill>
                          <a:effectLst/>
                          <a:latin typeface="黑体" panose="02010609060101010101" pitchFamily="49" charset="-122"/>
                          <a:ea typeface="黑体" panose="02010609060101010101" pitchFamily="49" charset="-122"/>
                        </a:rPr>
                        <a:t>4:1</a:t>
                      </a:r>
                      <a:r>
                        <a:rPr lang="zh-CN" sz="900" b="1" u="sng" kern="100" dirty="0">
                          <a:solidFill>
                            <a:srgbClr val="002060"/>
                          </a:solidFill>
                          <a:effectLst/>
                          <a:latin typeface="黑体" panose="02010609060101010101" pitchFamily="49" charset="-122"/>
                          <a:ea typeface="黑体" panose="02010609060101010101" pitchFamily="49" charset="-122"/>
                        </a:rPr>
                        <a:t>的范围之内</a:t>
                      </a:r>
                      <a:r>
                        <a:rPr lang="zh-CN" sz="900" b="1" kern="100" dirty="0">
                          <a:solidFill>
                            <a:srgbClr val="002060"/>
                          </a:solidFill>
                          <a:effectLst/>
                          <a:latin typeface="黑体" panose="02010609060101010101" pitchFamily="49" charset="-122"/>
                          <a:ea typeface="黑体" panose="02010609060101010101" pitchFamily="49" charset="-122"/>
                        </a:rPr>
                        <a:t>。</a:t>
                      </a:r>
                      <a:endParaRPr lang="zh-CN" sz="9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9334" marR="39334" marT="0" marB="0"/>
                </a:tc>
                <a:extLst>
                  <a:ext uri="{0D108BD9-81ED-4DB2-BD59-A6C34878D82A}">
                    <a16:rowId xmlns:a16="http://schemas.microsoft.com/office/drawing/2014/main" val="3443731388"/>
                  </a:ext>
                </a:extLst>
              </a:tr>
            </a:tbl>
          </a:graphicData>
        </a:graphic>
      </p:graphicFrame>
    </p:spTree>
    <p:extLst>
      <p:ext uri="{BB962C8B-B14F-4D97-AF65-F5344CB8AC3E}">
        <p14:creationId xmlns:p14="http://schemas.microsoft.com/office/powerpoint/2010/main" val="4162328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C09CD7B4-7866-46DB-9C6D-FE1124DDB23A}"/>
              </a:ext>
            </a:extLst>
          </p:cNvPr>
          <p:cNvSpPr/>
          <p:nvPr/>
        </p:nvSpPr>
        <p:spPr>
          <a:xfrm>
            <a:off x="731837" y="479803"/>
            <a:ext cx="2664512" cy="442878"/>
          </a:xfrm>
          <a:prstGeom prst="rect">
            <a:avLst/>
          </a:prstGeom>
        </p:spPr>
        <p:txBody>
          <a:bodyPr wrap="none">
            <a:spAutoFit/>
          </a:bodyPr>
          <a:lstStyle/>
          <a:p>
            <a:pPr indent="266700"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Calibri" panose="020F0502020204030204" pitchFamily="34" charset="0"/>
              </a:rPr>
              <a:t>27</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经营者年薪制概述</a:t>
            </a:r>
            <a:endParaRPr lang="zh-CN" altLang="zh-CN" sz="1600" kern="100" dirty="0">
              <a:effectLst/>
              <a:latin typeface="黑体" panose="02010609060101010101" pitchFamily="49" charset="-122"/>
              <a:ea typeface="黑体" panose="02010609060101010101" pitchFamily="49" charset="-122"/>
              <a:cs typeface="Calibri" panose="020F0502020204030204" pitchFamily="34" charset="0"/>
            </a:endParaRPr>
          </a:p>
        </p:txBody>
      </p:sp>
      <p:graphicFrame>
        <p:nvGraphicFramePr>
          <p:cNvPr id="7" name="表格 6">
            <a:extLst>
              <a:ext uri="{FF2B5EF4-FFF2-40B4-BE49-F238E27FC236}">
                <a16:creationId xmlns:a16="http://schemas.microsoft.com/office/drawing/2014/main" id="{1A27E723-9F7D-4675-B2B9-02334E72E4C8}"/>
              </a:ext>
            </a:extLst>
          </p:cNvPr>
          <p:cNvGraphicFramePr>
            <a:graphicFrameLocks noGrp="1"/>
          </p:cNvGraphicFramePr>
          <p:nvPr>
            <p:extLst>
              <p:ext uri="{D42A27DB-BD31-4B8C-83A1-F6EECF244321}">
                <p14:modId xmlns:p14="http://schemas.microsoft.com/office/powerpoint/2010/main" val="44709094"/>
              </p:ext>
            </p:extLst>
          </p:nvPr>
        </p:nvGraphicFramePr>
        <p:xfrm>
          <a:off x="979804" y="983311"/>
          <a:ext cx="10391609" cy="3857500"/>
        </p:xfrm>
        <a:graphic>
          <a:graphicData uri="http://schemas.openxmlformats.org/drawingml/2006/table">
            <a:tbl>
              <a:tblPr>
                <a:tableStyleId>{5C22544A-7EE6-4342-B048-85BDC9FD1C3A}</a:tableStyleId>
              </a:tblPr>
              <a:tblGrid>
                <a:gridCol w="1415707">
                  <a:extLst>
                    <a:ext uri="{9D8B030D-6E8A-4147-A177-3AD203B41FA5}">
                      <a16:colId xmlns:a16="http://schemas.microsoft.com/office/drawing/2014/main" val="1528550196"/>
                    </a:ext>
                  </a:extLst>
                </a:gridCol>
                <a:gridCol w="8975902">
                  <a:extLst>
                    <a:ext uri="{9D8B030D-6E8A-4147-A177-3AD203B41FA5}">
                      <a16:colId xmlns:a16="http://schemas.microsoft.com/office/drawing/2014/main" val="503810364"/>
                    </a:ext>
                  </a:extLst>
                </a:gridCol>
              </a:tblGrid>
              <a:tr h="0">
                <a:tc>
                  <a:txBody>
                    <a:bodyPr/>
                    <a:lstStyle/>
                    <a:p>
                      <a:pPr indent="266700"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概念</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marL="349250" indent="-34925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）以企业会计年度为时间单位，根据经营者的业绩好坏而计发薪酬的一种薪酬制度</a:t>
                      </a:r>
                    </a:p>
                    <a:p>
                      <a:pPr marL="349250" indent="-34925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）一种</a:t>
                      </a:r>
                      <a:r>
                        <a:rPr lang="zh-CN" sz="1800" b="1" u="sng" kern="100">
                          <a:solidFill>
                            <a:srgbClr val="002060"/>
                          </a:solidFill>
                          <a:effectLst/>
                          <a:latin typeface="黑体" panose="02010609060101010101" pitchFamily="49" charset="-122"/>
                          <a:ea typeface="黑体" panose="02010609060101010101" pitchFamily="49" charset="-122"/>
                        </a:rPr>
                        <a:t>高风险的薪酬制度，依靠的是约束和激励互相制衡的机制</a:t>
                      </a:r>
                      <a:r>
                        <a:rPr lang="zh-CN" sz="1800" b="1" kern="100">
                          <a:solidFill>
                            <a:srgbClr val="002060"/>
                          </a:solidFill>
                          <a:effectLst/>
                          <a:latin typeface="黑体" panose="02010609060101010101" pitchFamily="49" charset="-122"/>
                          <a:ea typeface="黑体" panose="02010609060101010101" pitchFamily="49" charset="-122"/>
                        </a:rPr>
                        <a:t>，将企业经营者的业绩与薪酬直接联系在一起。</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4231568667"/>
                  </a:ext>
                </a:extLst>
              </a:tr>
              <a:tr h="0">
                <a:tc>
                  <a:txBody>
                    <a:bodyPr/>
                    <a:lstStyle/>
                    <a:p>
                      <a:pPr indent="266700"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构成</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一般由四个部分构成</a:t>
                      </a:r>
                      <a:r>
                        <a:rPr lang="en-US" sz="1800" b="1"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基本薪酬</a:t>
                      </a:r>
                      <a:r>
                        <a:rPr lang="zh-CN" sz="1800" b="1"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奖金</a:t>
                      </a:r>
                      <a:r>
                        <a:rPr lang="zh-CN" sz="1800" b="1"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长期奖励、福利津贴</a:t>
                      </a:r>
                      <a:r>
                        <a:rPr lang="zh-CN" sz="1800" b="1" kern="100">
                          <a:solidFill>
                            <a:srgbClr val="002060"/>
                          </a:solidFill>
                          <a:effectLst/>
                          <a:latin typeface="黑体" panose="02010609060101010101" pitchFamily="49" charset="-122"/>
                          <a:ea typeface="黑体" panose="02010609060101010101" pitchFamily="49" charset="-122"/>
                        </a:rPr>
                        <a:t>。</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445879450"/>
                  </a:ext>
                </a:extLst>
              </a:tr>
              <a:tr h="0">
                <a:tc>
                  <a:txBody>
                    <a:bodyPr/>
                    <a:lstStyle/>
                    <a:p>
                      <a:pPr indent="266700"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优点</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）设置上比较灵活</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）薪酬结构中加大了风险收入的比例，有利于责任、风险和收入相对的基础上加大激励力度。</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3</a:t>
                      </a:r>
                      <a:r>
                        <a:rPr lang="zh-CN" sz="1800" b="1" kern="100" dirty="0">
                          <a:solidFill>
                            <a:srgbClr val="002060"/>
                          </a:solidFill>
                          <a:effectLst/>
                          <a:latin typeface="黑体" panose="02010609060101010101" pitchFamily="49" charset="-122"/>
                          <a:ea typeface="黑体" panose="02010609060101010101" pitchFamily="49" charset="-122"/>
                        </a:rPr>
                        <a:t>）可以把年薪收入的一部分直接转化成为股权激励形式，从而把经营者薪酬与资产所有者利益及企业发展前景紧密结合。</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1150850686"/>
                  </a:ext>
                </a:extLst>
              </a:tr>
              <a:tr h="0">
                <a:tc>
                  <a:txBody>
                    <a:bodyPr/>
                    <a:lstStyle/>
                    <a:p>
                      <a:pPr indent="266700"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4.</a:t>
                      </a:r>
                      <a:r>
                        <a:rPr lang="zh-CN" sz="1800" b="1" kern="100">
                          <a:solidFill>
                            <a:srgbClr val="002060"/>
                          </a:solidFill>
                          <a:effectLst/>
                          <a:latin typeface="黑体" panose="02010609060101010101" pitchFamily="49" charset="-122"/>
                          <a:ea typeface="黑体" panose="02010609060101010101" pitchFamily="49" charset="-122"/>
                        </a:rPr>
                        <a:t>缺点</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marL="349250" indent="-34925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年薪制容易导致经营者短期行为，做出不利于公司长期发展的决策</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2397397618"/>
                  </a:ext>
                </a:extLst>
              </a:tr>
            </a:tbl>
          </a:graphicData>
        </a:graphic>
      </p:graphicFrame>
    </p:spTree>
    <p:extLst>
      <p:ext uri="{BB962C8B-B14F-4D97-AF65-F5344CB8AC3E}">
        <p14:creationId xmlns:p14="http://schemas.microsoft.com/office/powerpoint/2010/main" val="8085817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7BB76EF0-FCD0-48E6-BDD5-DD114A4A0697}"/>
              </a:ext>
            </a:extLst>
          </p:cNvPr>
          <p:cNvSpPr/>
          <p:nvPr/>
        </p:nvSpPr>
        <p:spPr>
          <a:xfrm>
            <a:off x="691363" y="469582"/>
            <a:ext cx="3594254" cy="442878"/>
          </a:xfrm>
          <a:prstGeom prst="rect">
            <a:avLst/>
          </a:prstGeom>
        </p:spPr>
        <p:txBody>
          <a:bodyPr wrap="none">
            <a:spAutoFit/>
          </a:bodyPr>
          <a:lstStyle/>
          <a:p>
            <a:pPr indent="266700">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Calibri" panose="020F0502020204030204" pitchFamily="34" charset="0"/>
              </a:rPr>
              <a:t>28</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我国经营者年薪制典型模式</a:t>
            </a:r>
            <a:endParaRPr lang="zh-CN" altLang="zh-CN" sz="1600" kern="100" dirty="0">
              <a:effectLst/>
              <a:latin typeface="黑体" panose="02010609060101010101" pitchFamily="49" charset="-122"/>
              <a:ea typeface="黑体" panose="02010609060101010101" pitchFamily="49" charset="-122"/>
              <a:cs typeface="Calibri" panose="020F0502020204030204" pitchFamily="34" charset="0"/>
            </a:endParaRPr>
          </a:p>
        </p:txBody>
      </p:sp>
      <p:graphicFrame>
        <p:nvGraphicFramePr>
          <p:cNvPr id="9" name="表格 8">
            <a:extLst>
              <a:ext uri="{FF2B5EF4-FFF2-40B4-BE49-F238E27FC236}">
                <a16:creationId xmlns:a16="http://schemas.microsoft.com/office/drawing/2014/main" id="{738BA788-52C6-477C-874E-972218EAB3AF}"/>
              </a:ext>
            </a:extLst>
          </p:cNvPr>
          <p:cNvGraphicFramePr>
            <a:graphicFrameLocks noGrp="1"/>
          </p:cNvGraphicFramePr>
          <p:nvPr>
            <p:extLst>
              <p:ext uri="{D42A27DB-BD31-4B8C-83A1-F6EECF244321}">
                <p14:modId xmlns:p14="http://schemas.microsoft.com/office/powerpoint/2010/main" val="3489537784"/>
              </p:ext>
            </p:extLst>
          </p:nvPr>
        </p:nvGraphicFramePr>
        <p:xfrm>
          <a:off x="958698" y="965517"/>
          <a:ext cx="10412716" cy="3728850"/>
        </p:xfrm>
        <a:graphic>
          <a:graphicData uri="http://schemas.openxmlformats.org/drawingml/2006/table">
            <a:tbl>
              <a:tblPr>
                <a:tableStyleId>{5C22544A-7EE6-4342-B048-85BDC9FD1C3A}</a:tableStyleId>
              </a:tblPr>
              <a:tblGrid>
                <a:gridCol w="2260897">
                  <a:extLst>
                    <a:ext uri="{9D8B030D-6E8A-4147-A177-3AD203B41FA5}">
                      <a16:colId xmlns:a16="http://schemas.microsoft.com/office/drawing/2014/main" val="3949916796"/>
                    </a:ext>
                  </a:extLst>
                </a:gridCol>
                <a:gridCol w="8151819">
                  <a:extLst>
                    <a:ext uri="{9D8B030D-6E8A-4147-A177-3AD203B41FA5}">
                      <a16:colId xmlns:a16="http://schemas.microsoft.com/office/drawing/2014/main" val="2411837194"/>
                    </a:ext>
                  </a:extLst>
                </a:gridCol>
              </a:tblGrid>
              <a:tr h="0">
                <a:tc>
                  <a:txBody>
                    <a:bodyPr/>
                    <a:lstStyle/>
                    <a:p>
                      <a:pPr indent="266700" algn="l">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一元结构模式</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algn="l">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将全部收入设计为风险收入。</a:t>
                      </a:r>
                      <a:endParaRPr lang="zh-CN" sz="1800" b="1" kern="100" dirty="0">
                        <a:solidFill>
                          <a:srgbClr val="002060"/>
                        </a:solidFill>
                        <a:effectLst/>
                        <a:latin typeface="黑体" panose="02010609060101010101" pitchFamily="49" charset="-122"/>
                        <a:ea typeface="黑体" panose="02010609060101010101" pitchFamily="49" charset="-122"/>
                      </a:endParaRPr>
                    </a:p>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风险收入</a:t>
                      </a:r>
                      <a:r>
                        <a:rPr lang="en-US" sz="1800" b="1"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企业职工平均工资</a:t>
                      </a:r>
                      <a:r>
                        <a:rPr lang="en-US" sz="1800" b="1"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调整系数</a:t>
                      </a:r>
                      <a:r>
                        <a:rPr lang="en-US" sz="1800" b="1" kern="100" dirty="0">
                          <a:solidFill>
                            <a:srgbClr val="002060"/>
                          </a:solidFill>
                          <a:effectLst/>
                          <a:latin typeface="黑体" panose="02010609060101010101" pitchFamily="49" charset="-122"/>
                          <a:ea typeface="黑体" panose="02010609060101010101" pitchFamily="49" charset="-122"/>
                        </a:rPr>
                        <a:t>× ( 1 </a:t>
                      </a:r>
                      <a:r>
                        <a:rPr lang="zh-CN" sz="1800" b="1" kern="100" dirty="0">
                          <a:solidFill>
                            <a:srgbClr val="002060"/>
                          </a:solidFill>
                          <a:effectLst/>
                          <a:latin typeface="黑体" panose="02010609060101010101" pitchFamily="49" charset="-122"/>
                          <a:ea typeface="黑体" panose="02010609060101010101" pitchFamily="49" charset="-122"/>
                        </a:rPr>
                        <a:t>±主要业绩指标的增减比例）；</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573323139"/>
                  </a:ext>
                </a:extLst>
              </a:tr>
              <a:tr h="0">
                <a:tc>
                  <a:txBody>
                    <a:bodyPr/>
                    <a:lstStyle/>
                    <a:p>
                      <a:pPr indent="266700" algn="l">
                        <a:lnSpc>
                          <a:spcPct val="150000"/>
                        </a:lnSpc>
                        <a:spcAft>
                          <a:spcPts val="0"/>
                        </a:spcAft>
                      </a:pPr>
                      <a:r>
                        <a:rPr lang="zh-CN" sz="1800" b="1" u="sng" kern="100">
                          <a:solidFill>
                            <a:srgbClr val="002060"/>
                          </a:solidFill>
                          <a:effectLst/>
                          <a:latin typeface="黑体" panose="02010609060101010101" pitchFamily="49" charset="-122"/>
                          <a:ea typeface="黑体" panose="02010609060101010101" pitchFamily="49" charset="-122"/>
                        </a:rPr>
                        <a:t>二元结构模式</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algn="l">
                        <a:lnSpc>
                          <a:spcPct val="150000"/>
                        </a:lnSpc>
                        <a:spcAft>
                          <a:spcPts val="0"/>
                        </a:spcAft>
                      </a:pPr>
                      <a:r>
                        <a:rPr lang="zh-CN" sz="1800" b="1" u="sng" kern="100">
                          <a:solidFill>
                            <a:srgbClr val="002060"/>
                          </a:solidFill>
                          <a:effectLst/>
                          <a:latin typeface="黑体" panose="02010609060101010101" pitchFamily="49" charset="-122"/>
                          <a:ea typeface="黑体" panose="02010609060101010101" pitchFamily="49" charset="-122"/>
                        </a:rPr>
                        <a:t>年薪</a:t>
                      </a:r>
                      <a:r>
                        <a:rPr lang="en-US" sz="1800" b="1" u="sng"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基本年薪</a:t>
                      </a:r>
                      <a:r>
                        <a:rPr lang="en-US" sz="1800" b="1" u="sng"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风险收入</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444328428"/>
                  </a:ext>
                </a:extLst>
              </a:tr>
              <a:tr h="0">
                <a:tc>
                  <a:txBody>
                    <a:bodyPr/>
                    <a:lstStyle/>
                    <a:p>
                      <a:pPr indent="266700" algn="l">
                        <a:lnSpc>
                          <a:spcPct val="150000"/>
                        </a:lnSpc>
                        <a:spcAft>
                          <a:spcPts val="0"/>
                        </a:spcAft>
                      </a:pPr>
                      <a:r>
                        <a:rPr lang="zh-CN" sz="1800" b="1" u="sng" kern="100">
                          <a:solidFill>
                            <a:srgbClr val="002060"/>
                          </a:solidFill>
                          <a:effectLst/>
                          <a:latin typeface="黑体" panose="02010609060101010101" pitchFamily="49" charset="-122"/>
                          <a:ea typeface="黑体" panose="02010609060101010101" pitchFamily="49" charset="-122"/>
                        </a:rPr>
                        <a:t>三元结构模式</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algn="l">
                        <a:lnSpc>
                          <a:spcPct val="150000"/>
                        </a:lnSpc>
                        <a:spcAft>
                          <a:spcPts val="0"/>
                        </a:spcAft>
                      </a:pPr>
                      <a:r>
                        <a:rPr lang="zh-CN" sz="1800" b="1" u="sng" kern="100">
                          <a:solidFill>
                            <a:srgbClr val="002060"/>
                          </a:solidFill>
                          <a:effectLst/>
                          <a:latin typeface="黑体" panose="02010609060101010101" pitchFamily="49" charset="-122"/>
                          <a:ea typeface="黑体" panose="02010609060101010101" pitchFamily="49" charset="-122"/>
                        </a:rPr>
                        <a:t>年薪</a:t>
                      </a:r>
                      <a:r>
                        <a:rPr lang="en-US" sz="1800" b="1" u="sng"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基本年薪</a:t>
                      </a:r>
                      <a:r>
                        <a:rPr lang="en-US" sz="1800" b="1" u="sng"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风险收入</a:t>
                      </a:r>
                      <a:r>
                        <a:rPr lang="en-US" sz="1800" b="1" u="sng"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基本年薪</a:t>
                      </a:r>
                      <a:r>
                        <a:rPr lang="en-US" sz="1800" b="1" u="sng"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（效益年薪</a:t>
                      </a:r>
                      <a:r>
                        <a:rPr lang="en-US" sz="1800" b="1" u="sng"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奖励年薪）</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642378840"/>
                  </a:ext>
                </a:extLst>
              </a:tr>
              <a:tr h="0">
                <a:tc>
                  <a:txBody>
                    <a:bodyPr/>
                    <a:lstStyle/>
                    <a:p>
                      <a:pPr indent="266700"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基本年薪的确定</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marL="342900" lvl="0" indent="-342900" algn="l">
                        <a:lnSpc>
                          <a:spcPct val="150000"/>
                        </a:lnSpc>
                        <a:spcAft>
                          <a:spcPts val="0"/>
                        </a:spcAft>
                        <a:buFont typeface="+mj-lt"/>
                        <a:buAutoNum type="arabicPeriod"/>
                      </a:pPr>
                      <a:r>
                        <a:rPr lang="zh-CN" sz="1800" b="1" kern="100" dirty="0">
                          <a:solidFill>
                            <a:srgbClr val="002060"/>
                          </a:solidFill>
                          <a:effectLst/>
                          <a:latin typeface="黑体" panose="02010609060101010101" pitchFamily="49" charset="-122"/>
                          <a:ea typeface="黑体" panose="02010609060101010101" pitchFamily="49" charset="-122"/>
                        </a:rPr>
                        <a:t>基本年薪主要由地区和企业职工平均工资水平决定。</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marL="342900" lvl="0" indent="-342900" algn="l">
                        <a:lnSpc>
                          <a:spcPct val="150000"/>
                        </a:lnSpc>
                        <a:spcAft>
                          <a:spcPts val="0"/>
                        </a:spcAft>
                        <a:buFont typeface="+mj-lt"/>
                        <a:buAutoNum type="arabicPeriod"/>
                      </a:pPr>
                      <a:r>
                        <a:rPr lang="zh-CN" sz="1800" b="1" kern="100" dirty="0">
                          <a:solidFill>
                            <a:srgbClr val="002060"/>
                          </a:solidFill>
                          <a:effectLst/>
                          <a:latin typeface="黑体" panose="02010609060101010101" pitchFamily="49" charset="-122"/>
                          <a:ea typeface="黑体" panose="02010609060101010101" pitchFamily="49" charset="-122"/>
                        </a:rPr>
                        <a:t>基本年薪</a:t>
                      </a:r>
                      <a:r>
                        <a:rPr lang="en-US" sz="1800" b="1"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本企业职工平均工资×调整系数</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2843950950"/>
                  </a:ext>
                </a:extLst>
              </a:tr>
              <a:tr h="254000">
                <a:tc rowSpan="2">
                  <a:txBody>
                    <a:bodyPr/>
                    <a:lstStyle/>
                    <a:p>
                      <a:pPr indent="266700"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风险收入计算方法</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风险收入</a:t>
                      </a:r>
                      <a:r>
                        <a:rPr lang="en-US" sz="1800" b="1"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基薪</a:t>
                      </a:r>
                      <a:r>
                        <a:rPr lang="en-US" sz="1800" b="1"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倍数考核指标完成系数。</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4226623787"/>
                  </a:ext>
                </a:extLst>
              </a:tr>
              <a:tr h="0">
                <a:tc vMerge="1">
                  <a:txBody>
                    <a:bodyPr/>
                    <a:lstStyle/>
                    <a:p>
                      <a:endParaRPr lang="zh-CN" altLang="en-US"/>
                    </a:p>
                  </a:txBody>
                  <a:tcPr/>
                </a:tc>
                <a:tc>
                  <a:txBody>
                    <a:bodyPr/>
                    <a:lstStyle/>
                    <a:p>
                      <a:pPr algn="l">
                        <a:lnSpc>
                          <a:spcPct val="150000"/>
                        </a:lnSpc>
                        <a:spcAft>
                          <a:spcPts val="0"/>
                        </a:spcAft>
                      </a:pPr>
                      <a:r>
                        <a:rPr lang="en-US" altLang="zh-CN" sz="1800" b="1" kern="100" dirty="0">
                          <a:solidFill>
                            <a:srgbClr val="002060"/>
                          </a:solidFill>
                          <a:effectLst/>
                          <a:latin typeface="黑体" panose="02010609060101010101" pitchFamily="49" charset="-122"/>
                          <a:ea typeface="黑体" panose="02010609060101010101" pitchFamily="49" charset="-122"/>
                        </a:rPr>
                        <a:t>  2.</a:t>
                      </a:r>
                      <a:r>
                        <a:rPr lang="zh-CN" sz="1800" b="1" kern="100" dirty="0">
                          <a:solidFill>
                            <a:srgbClr val="002060"/>
                          </a:solidFill>
                          <a:effectLst/>
                          <a:latin typeface="黑体" panose="02010609060101010101" pitchFamily="49" charset="-122"/>
                          <a:ea typeface="黑体" panose="02010609060101010101" pitchFamily="49" charset="-122"/>
                        </a:rPr>
                        <a:t>风险收入</a:t>
                      </a:r>
                      <a:r>
                        <a:rPr lang="en-US" sz="1800" b="1"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超额利润</a:t>
                      </a:r>
                      <a:r>
                        <a:rPr lang="en-US" sz="1800" b="1"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比例系数</a:t>
                      </a:r>
                      <a:r>
                        <a:rPr lang="en-US" sz="1800" b="1"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考核指标完成系数</a:t>
                      </a:r>
                    </a:p>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这种方法能够阻止经营者通过不正常的途径增加当年的利润，还能在一定程度上防止经营者的短期行为</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118488527"/>
                  </a:ext>
                </a:extLst>
              </a:tr>
            </a:tbl>
          </a:graphicData>
        </a:graphic>
      </p:graphicFrame>
    </p:spTree>
    <p:extLst>
      <p:ext uri="{BB962C8B-B14F-4D97-AF65-F5344CB8AC3E}">
        <p14:creationId xmlns:p14="http://schemas.microsoft.com/office/powerpoint/2010/main" val="22449896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A98A3F7A-8F86-4860-B7AC-24027B2E6B3A}"/>
              </a:ext>
            </a:extLst>
          </p:cNvPr>
          <p:cNvSpPr/>
          <p:nvPr/>
        </p:nvSpPr>
        <p:spPr>
          <a:xfrm>
            <a:off x="958698" y="573121"/>
            <a:ext cx="1930337"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rPr>
              <a:t>29</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销售人员薪酬</a:t>
            </a:r>
            <a:endParaRPr lang="zh-CN" altLang="en-US" dirty="0">
              <a:latin typeface="黑体" panose="02010609060101010101" pitchFamily="49" charset="-122"/>
              <a:ea typeface="黑体" panose="02010609060101010101" pitchFamily="49" charset="-122"/>
            </a:endParaRPr>
          </a:p>
        </p:txBody>
      </p:sp>
      <p:graphicFrame>
        <p:nvGraphicFramePr>
          <p:cNvPr id="7" name="表格 6">
            <a:extLst>
              <a:ext uri="{FF2B5EF4-FFF2-40B4-BE49-F238E27FC236}">
                <a16:creationId xmlns:a16="http://schemas.microsoft.com/office/drawing/2014/main" id="{8DBE3CFC-E8EC-46E0-A8D1-52861BC3B6E5}"/>
              </a:ext>
            </a:extLst>
          </p:cNvPr>
          <p:cNvGraphicFramePr>
            <a:graphicFrameLocks noGrp="1"/>
          </p:cNvGraphicFramePr>
          <p:nvPr>
            <p:extLst>
              <p:ext uri="{D42A27DB-BD31-4B8C-83A1-F6EECF244321}">
                <p14:modId xmlns:p14="http://schemas.microsoft.com/office/powerpoint/2010/main" val="1491370228"/>
              </p:ext>
            </p:extLst>
          </p:nvPr>
        </p:nvGraphicFramePr>
        <p:xfrm>
          <a:off x="1040765" y="942453"/>
          <a:ext cx="10459872" cy="4616135"/>
        </p:xfrm>
        <a:graphic>
          <a:graphicData uri="http://schemas.openxmlformats.org/drawingml/2006/table">
            <a:tbl>
              <a:tblPr>
                <a:tableStyleId>{5C22544A-7EE6-4342-B048-85BDC9FD1C3A}</a:tableStyleId>
              </a:tblPr>
              <a:tblGrid>
                <a:gridCol w="962696">
                  <a:extLst>
                    <a:ext uri="{9D8B030D-6E8A-4147-A177-3AD203B41FA5}">
                      <a16:colId xmlns:a16="http://schemas.microsoft.com/office/drawing/2014/main" val="260918079"/>
                    </a:ext>
                  </a:extLst>
                </a:gridCol>
                <a:gridCol w="1448656">
                  <a:extLst>
                    <a:ext uri="{9D8B030D-6E8A-4147-A177-3AD203B41FA5}">
                      <a16:colId xmlns:a16="http://schemas.microsoft.com/office/drawing/2014/main" val="3478245665"/>
                    </a:ext>
                  </a:extLst>
                </a:gridCol>
                <a:gridCol w="8048520">
                  <a:extLst>
                    <a:ext uri="{9D8B030D-6E8A-4147-A177-3AD203B41FA5}">
                      <a16:colId xmlns:a16="http://schemas.microsoft.com/office/drawing/2014/main" val="2509389039"/>
                    </a:ext>
                  </a:extLst>
                </a:gridCol>
              </a:tblGrid>
              <a:tr h="193675">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特点</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nchor="ctr"/>
                </a:tc>
                <a:tc gridSpan="2">
                  <a:txBody>
                    <a:bodyPr/>
                    <a:lstStyle/>
                    <a:p>
                      <a:pPr indent="266700" algn="ctr">
                        <a:lnSpc>
                          <a:spcPct val="150000"/>
                        </a:lnSpc>
                        <a:spcAft>
                          <a:spcPts val="0"/>
                        </a:spcAft>
                      </a:pPr>
                      <a:r>
                        <a:rPr lang="zh-CN" sz="1800" b="1" u="sng" kern="100" dirty="0">
                          <a:solidFill>
                            <a:srgbClr val="002060"/>
                          </a:solidFill>
                          <a:effectLst/>
                          <a:latin typeface="黑体" panose="02010609060101010101" pitchFamily="49" charset="-122"/>
                          <a:ea typeface="黑体" panose="02010609060101010101" pitchFamily="49" charset="-122"/>
                        </a:rPr>
                        <a:t>以结果为导向</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hMerge="1">
                  <a:txBody>
                    <a:bodyPr/>
                    <a:lstStyle/>
                    <a:p>
                      <a:endParaRPr lang="zh-CN" altLang="en-US"/>
                    </a:p>
                  </a:txBody>
                  <a:tcPr/>
                </a:tc>
                <a:extLst>
                  <a:ext uri="{0D108BD9-81ED-4DB2-BD59-A6C34878D82A}">
                    <a16:rowId xmlns:a16="http://schemas.microsoft.com/office/drawing/2014/main" val="2673686849"/>
                  </a:ext>
                </a:extLst>
              </a:tr>
              <a:tr h="241300">
                <a:tc rowSpan="4">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模式</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nchor="ctr"/>
                </a:tc>
                <a:tc>
                  <a:txBody>
                    <a:bodyPr/>
                    <a:lstStyle/>
                    <a:p>
                      <a:pPr indent="266700" algn="just">
                        <a:lnSpc>
                          <a:spcPct val="150000"/>
                        </a:lnSpc>
                        <a:spcAft>
                          <a:spcPts val="0"/>
                        </a:spcAft>
                      </a:pPr>
                      <a:r>
                        <a:rPr lang="zh-CN" sz="1800" b="1" u="sng" kern="100">
                          <a:solidFill>
                            <a:srgbClr val="002060"/>
                          </a:solidFill>
                          <a:effectLst/>
                          <a:latin typeface="黑体" panose="02010609060101010101" pitchFamily="49" charset="-122"/>
                          <a:ea typeface="黑体" panose="02010609060101010101" pitchFamily="49" charset="-122"/>
                        </a:rPr>
                        <a:t>纯佣金制</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常称为销售提成，没有基本薪酬部分，全部薪酬收入都来自于佣金。</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rPr>
                        <a:t>优点：直接与工作绩效挂钩；成本低；</a:t>
                      </a:r>
                      <a:endParaRPr lang="en-US" alt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p>
                      <a:pPr indent="266700" algn="just">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rPr>
                        <a:t>缺点：稳定性差，不利于培养归属感</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1858362465"/>
                  </a:ext>
                </a:extLst>
              </a:tr>
              <a:tr h="381000">
                <a:tc vMerge="1">
                  <a:txBody>
                    <a:bodyPr/>
                    <a:lstStyle/>
                    <a:p>
                      <a:endParaRPr lang="zh-CN" altLang="en-US"/>
                    </a:p>
                  </a:txBody>
                  <a:tcPr/>
                </a:tc>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基本薪酬加佣金制</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由每月的基本薪酬和按销售业绩提取的佣金组成</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rPr>
                        <a:t>佣金直接或间接与绩效挂钩</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2474911625"/>
                  </a:ext>
                </a:extLst>
              </a:tr>
              <a:tr h="567690">
                <a:tc vMerge="1">
                  <a:txBody>
                    <a:bodyPr/>
                    <a:lstStyle/>
                    <a:p>
                      <a:endParaRPr lang="zh-CN" altLang="en-US"/>
                    </a:p>
                  </a:txBody>
                  <a:tcPr/>
                </a:tc>
                <a:tc>
                  <a:txBody>
                    <a:bodyPr/>
                    <a:lstStyle/>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基本薪酬加奖金</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佣金直接由绩效表现决定，而奖金与业绩之间的关系是间接的，通常销售人员所达成的业绩只有超过某一销售额，才能获得一定数量的奖金。</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2368229434"/>
                  </a:ext>
                </a:extLst>
              </a:tr>
              <a:tr h="574040">
                <a:tc vMerge="1">
                  <a:txBody>
                    <a:bodyPr/>
                    <a:lstStyle/>
                    <a:p>
                      <a:endParaRPr lang="zh-CN" altLang="en-US"/>
                    </a:p>
                  </a:txBody>
                  <a:tcPr/>
                </a:tc>
                <a:tc>
                  <a:txBody>
                    <a:bodyPr/>
                    <a:lstStyle/>
                    <a:p>
                      <a:pPr indent="266700" algn="just">
                        <a:lnSpc>
                          <a:spcPct val="150000"/>
                        </a:lnSpc>
                        <a:spcAft>
                          <a:spcPts val="0"/>
                        </a:spcAft>
                      </a:pPr>
                      <a:r>
                        <a:rPr lang="zh-CN" sz="1800" b="1" u="sng" kern="100">
                          <a:solidFill>
                            <a:srgbClr val="002060"/>
                          </a:solidFill>
                          <a:effectLst/>
                          <a:latin typeface="黑体" panose="02010609060101010101" pitchFamily="49" charset="-122"/>
                          <a:ea typeface="黑体" panose="02010609060101010101" pitchFamily="49" charset="-122"/>
                        </a:rPr>
                        <a:t>基本薪酬加佣金加奖金制</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a:t>
                      </a:r>
                      <a:r>
                        <a:rPr lang="zh-CN" sz="1800" b="1" u="sng" kern="100" dirty="0">
                          <a:solidFill>
                            <a:srgbClr val="002060"/>
                          </a:solidFill>
                          <a:effectLst/>
                          <a:latin typeface="黑体" panose="02010609060101010101" pitchFamily="49" charset="-122"/>
                          <a:ea typeface="黑体" panose="02010609060101010101" pitchFamily="49" charset="-122"/>
                        </a:rPr>
                        <a:t>对保险、饮食行业销售人员：高佣金</a:t>
                      </a:r>
                      <a:r>
                        <a:rPr lang="en-US" sz="1800" b="1" u="sng" kern="100" dirty="0">
                          <a:solidFill>
                            <a:srgbClr val="002060"/>
                          </a:solidFill>
                          <a:effectLst/>
                          <a:latin typeface="黑体" panose="02010609060101010101" pitchFamily="49" charset="-122"/>
                          <a:ea typeface="黑体" panose="02010609060101010101" pitchFamily="49" charset="-122"/>
                        </a:rPr>
                        <a:t>+</a:t>
                      </a:r>
                      <a:r>
                        <a:rPr lang="zh-CN" sz="1800" b="1" u="sng" kern="100" dirty="0">
                          <a:solidFill>
                            <a:srgbClr val="002060"/>
                          </a:solidFill>
                          <a:effectLst/>
                          <a:latin typeface="黑体" panose="02010609060101010101" pitchFamily="49" charset="-122"/>
                          <a:ea typeface="黑体" panose="02010609060101010101" pitchFamily="49" charset="-122"/>
                        </a:rPr>
                        <a:t>低基本薪酬</a:t>
                      </a:r>
                      <a:endParaRPr 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a:t>
                      </a:r>
                      <a:r>
                        <a:rPr lang="zh-CN" sz="1800" b="1" u="sng" kern="100" dirty="0">
                          <a:solidFill>
                            <a:srgbClr val="002060"/>
                          </a:solidFill>
                          <a:effectLst/>
                          <a:latin typeface="黑体" panose="02010609060101010101" pitchFamily="49" charset="-122"/>
                          <a:ea typeface="黑体" panose="02010609060101010101" pitchFamily="49" charset="-122"/>
                        </a:rPr>
                        <a:t>对技术含量较高，市场较为狭窄，销售周期较长产品的销售人员：高基本薪酬</a:t>
                      </a:r>
                      <a:r>
                        <a:rPr lang="en-US" sz="1800" b="1" u="sng" kern="100" dirty="0">
                          <a:solidFill>
                            <a:srgbClr val="002060"/>
                          </a:solidFill>
                          <a:effectLst/>
                          <a:latin typeface="黑体" panose="02010609060101010101" pitchFamily="49" charset="-122"/>
                          <a:ea typeface="黑体" panose="02010609060101010101" pitchFamily="49" charset="-122"/>
                        </a:rPr>
                        <a:t>+</a:t>
                      </a:r>
                      <a:r>
                        <a:rPr lang="zh-CN" sz="1800" b="1" u="sng" kern="100" dirty="0">
                          <a:solidFill>
                            <a:srgbClr val="002060"/>
                          </a:solidFill>
                          <a:effectLst/>
                          <a:latin typeface="黑体" panose="02010609060101010101" pitchFamily="49" charset="-122"/>
                          <a:ea typeface="黑体" panose="02010609060101010101" pitchFamily="49" charset="-122"/>
                        </a:rPr>
                        <a:t>低佣金或奖金。</a:t>
                      </a:r>
                      <a:endParaRPr lang="en-US" altLang="zh-CN" sz="1800" b="1" u="sng"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altLang="en-US" sz="1800" b="1" u="sng"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rPr>
                        <a:t>根据不同的行业来确定比例</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3780333677"/>
                  </a:ext>
                </a:extLst>
              </a:tr>
            </a:tbl>
          </a:graphicData>
        </a:graphic>
      </p:graphicFrame>
    </p:spTree>
    <p:extLst>
      <p:ext uri="{BB962C8B-B14F-4D97-AF65-F5344CB8AC3E}">
        <p14:creationId xmlns:p14="http://schemas.microsoft.com/office/powerpoint/2010/main" val="28026757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681A331B-E788-46EF-BB06-37F172A8BD6F}"/>
              </a:ext>
            </a:extLst>
          </p:cNvPr>
          <p:cNvSpPr/>
          <p:nvPr/>
        </p:nvSpPr>
        <p:spPr>
          <a:xfrm>
            <a:off x="958698" y="496111"/>
            <a:ext cx="1930337"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30.</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驻外人员薪酬</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959BA8CF-57D0-479E-B277-F760EB7D0233}"/>
              </a:ext>
            </a:extLst>
          </p:cNvPr>
          <p:cNvGraphicFramePr>
            <a:graphicFrameLocks noGrp="1"/>
          </p:cNvGraphicFramePr>
          <p:nvPr>
            <p:extLst>
              <p:ext uri="{D42A27DB-BD31-4B8C-83A1-F6EECF244321}">
                <p14:modId xmlns:p14="http://schemas.microsoft.com/office/powerpoint/2010/main" val="335176854"/>
              </p:ext>
            </p:extLst>
          </p:nvPr>
        </p:nvGraphicFramePr>
        <p:xfrm>
          <a:off x="816747" y="992046"/>
          <a:ext cx="10679836" cy="3446020"/>
        </p:xfrm>
        <a:graphic>
          <a:graphicData uri="http://schemas.openxmlformats.org/drawingml/2006/table">
            <a:tbl>
              <a:tblPr>
                <a:tableStyleId>{5C22544A-7EE6-4342-B048-85BDC9FD1C3A}</a:tableStyleId>
              </a:tblPr>
              <a:tblGrid>
                <a:gridCol w="1584794">
                  <a:extLst>
                    <a:ext uri="{9D8B030D-6E8A-4147-A177-3AD203B41FA5}">
                      <a16:colId xmlns:a16="http://schemas.microsoft.com/office/drawing/2014/main" val="460861914"/>
                    </a:ext>
                  </a:extLst>
                </a:gridCol>
                <a:gridCol w="9095042">
                  <a:extLst>
                    <a:ext uri="{9D8B030D-6E8A-4147-A177-3AD203B41FA5}">
                      <a16:colId xmlns:a16="http://schemas.microsoft.com/office/drawing/2014/main" val="1457954984"/>
                    </a:ext>
                  </a:extLst>
                </a:gridCol>
              </a:tblGrid>
              <a:tr h="0">
                <a:tc rowSpan="2">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基本薪酬</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基于本国薪酬方法，给驻外员工提供与其在国内从事相似职位相同的薪酬</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517102601"/>
                  </a:ext>
                </a:extLst>
              </a:tr>
              <a:tr h="431800">
                <a:tc vMerge="1">
                  <a:txBody>
                    <a:bodyPr/>
                    <a:lstStyle/>
                    <a:p>
                      <a:endParaRPr lang="zh-CN" altLang="en-US"/>
                    </a:p>
                  </a:txBody>
                  <a:tcPr/>
                </a:tc>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基于东道国的方法，指依据东道国的薪酬标准补偿驻外人员</a:t>
                      </a:r>
                    </a:p>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⑶基于总部的方法，指依据总部所使用的薪酬标准来补偿所有员工</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808896779"/>
                  </a:ext>
                </a:extLst>
              </a:tr>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激励薪酬</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）驻外津贴：鼓励员工接受在海外的工作而发放的激励薪酬。</a:t>
                      </a:r>
                    </a:p>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）困难补助：补偿驻外员工为海外工作所作出的牺牲。基本薪酬的</a:t>
                      </a:r>
                      <a:r>
                        <a:rPr lang="en-US" sz="1800" b="1" kern="100">
                          <a:solidFill>
                            <a:srgbClr val="002060"/>
                          </a:solidFill>
                          <a:effectLst/>
                          <a:latin typeface="黑体" panose="02010609060101010101" pitchFamily="49" charset="-122"/>
                          <a:ea typeface="黑体" panose="02010609060101010101" pitchFamily="49" charset="-122"/>
                        </a:rPr>
                        <a:t>10-25%</a:t>
                      </a:r>
                      <a:r>
                        <a:rPr lang="zh-CN" sz="1800" b="1" kern="100">
                          <a:solidFill>
                            <a:srgbClr val="002060"/>
                          </a:solidFill>
                          <a:effectLst/>
                          <a:latin typeface="黑体" panose="02010609060101010101" pitchFamily="49" charset="-122"/>
                          <a:ea typeface="黑体" panose="02010609060101010101" pitchFamily="49" charset="-122"/>
                        </a:rPr>
                        <a:t>，地区越困难，津贴越高。</a:t>
                      </a:r>
                    </a:p>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）流动津贴：对员工变换工作地点的奖励。通常是一次性的</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959837528"/>
                  </a:ext>
                </a:extLst>
              </a:tr>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福利</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标准福利</a:t>
                      </a:r>
                      <a:r>
                        <a:rPr lang="en-US" sz="1800" b="1" kern="100" dirty="0">
                          <a:solidFill>
                            <a:srgbClr val="002060"/>
                          </a:solidFill>
                          <a:effectLst/>
                          <a:latin typeface="黑体" panose="02010609060101010101" pitchFamily="49" charset="-122"/>
                          <a:ea typeface="黑体" panose="02010609060101010101" pitchFamily="49" charset="-122"/>
                        </a:rPr>
                        <a:t>+</a:t>
                      </a:r>
                      <a:r>
                        <a:rPr lang="zh-CN" sz="1800" b="1" kern="100" dirty="0">
                          <a:solidFill>
                            <a:srgbClr val="002060"/>
                          </a:solidFill>
                          <a:effectLst/>
                          <a:latin typeface="黑体" panose="02010609060101010101" pitchFamily="49" charset="-122"/>
                          <a:ea typeface="黑体" panose="02010609060101010101" pitchFamily="49" charset="-122"/>
                        </a:rPr>
                        <a:t>额外福利；标准福利包括保障计划和带薪休假；额外福利包括搬家补助、驻外人员子女教育津贴、探亲假、差旅补助、带薪休假和津贴。</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566781725"/>
                  </a:ext>
                </a:extLst>
              </a:tr>
            </a:tbl>
          </a:graphicData>
        </a:graphic>
      </p:graphicFrame>
    </p:spTree>
    <p:extLst>
      <p:ext uri="{BB962C8B-B14F-4D97-AF65-F5344CB8AC3E}">
        <p14:creationId xmlns:p14="http://schemas.microsoft.com/office/powerpoint/2010/main" val="10735249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5881F511-38F7-45BF-ABC7-1AD8D602C0FA}"/>
              </a:ext>
            </a:extLst>
          </p:cNvPr>
          <p:cNvSpPr/>
          <p:nvPr/>
        </p:nvSpPr>
        <p:spPr>
          <a:xfrm>
            <a:off x="979805" y="487359"/>
            <a:ext cx="2395207" cy="442878"/>
          </a:xfrm>
          <a:prstGeom prst="rect">
            <a:avLst/>
          </a:prstGeom>
        </p:spPr>
        <p:txBody>
          <a:bodyPr wrap="none">
            <a:spAutoFit/>
          </a:bodyPr>
          <a:lstStyle/>
          <a:p>
            <a:pPr>
              <a:lnSpc>
                <a:spcPct val="150000"/>
              </a:lnSpc>
            </a:pP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31.</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专业技术人员薪酬</a:t>
            </a:r>
            <a:endParaRPr lang="zh-CN" altLang="zh-CN" sz="1600" kern="100" dirty="0">
              <a:effectLst/>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a:extLst>
              <a:ext uri="{FF2B5EF4-FFF2-40B4-BE49-F238E27FC236}">
                <a16:creationId xmlns:a16="http://schemas.microsoft.com/office/drawing/2014/main" id="{2437ED12-55DB-44DD-9918-115507F9D2F7}"/>
              </a:ext>
            </a:extLst>
          </p:cNvPr>
          <p:cNvGraphicFramePr>
            <a:graphicFrameLocks noGrp="1"/>
          </p:cNvGraphicFramePr>
          <p:nvPr>
            <p:extLst>
              <p:ext uri="{D42A27DB-BD31-4B8C-83A1-F6EECF244321}">
                <p14:modId xmlns:p14="http://schemas.microsoft.com/office/powerpoint/2010/main" val="1420066139"/>
              </p:ext>
            </p:extLst>
          </p:nvPr>
        </p:nvGraphicFramePr>
        <p:xfrm>
          <a:off x="798287" y="1012318"/>
          <a:ext cx="10769709" cy="3857500"/>
        </p:xfrm>
        <a:graphic>
          <a:graphicData uri="http://schemas.openxmlformats.org/drawingml/2006/table">
            <a:tbl>
              <a:tblPr>
                <a:tableStyleId>{5C22544A-7EE6-4342-B048-85BDC9FD1C3A}</a:tableStyleId>
              </a:tblPr>
              <a:tblGrid>
                <a:gridCol w="2211635">
                  <a:extLst>
                    <a:ext uri="{9D8B030D-6E8A-4147-A177-3AD203B41FA5}">
                      <a16:colId xmlns:a16="http://schemas.microsoft.com/office/drawing/2014/main" val="1572630297"/>
                    </a:ext>
                  </a:extLst>
                </a:gridCol>
                <a:gridCol w="8558074">
                  <a:extLst>
                    <a:ext uri="{9D8B030D-6E8A-4147-A177-3AD203B41FA5}">
                      <a16:colId xmlns:a16="http://schemas.microsoft.com/office/drawing/2014/main" val="188067762"/>
                    </a:ext>
                  </a:extLst>
                </a:gridCol>
              </a:tblGrid>
              <a:tr h="0">
                <a:tc rowSpan="2">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基本薪酬与加薪</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en-US" sz="1800" b="1" u="sng" kern="100">
                          <a:solidFill>
                            <a:srgbClr val="002060"/>
                          </a:solidFill>
                          <a:effectLst/>
                          <a:latin typeface="黑体" panose="02010609060101010101" pitchFamily="49" charset="-122"/>
                          <a:ea typeface="黑体" panose="02010609060101010101" pitchFamily="49" charset="-122"/>
                        </a:rPr>
                        <a:t>(1)</a:t>
                      </a:r>
                      <a:r>
                        <a:rPr lang="zh-CN" sz="1800" b="1" u="sng" kern="100">
                          <a:solidFill>
                            <a:srgbClr val="002060"/>
                          </a:solidFill>
                          <a:effectLst/>
                          <a:latin typeface="黑体" panose="02010609060101010101" pitchFamily="49" charset="-122"/>
                          <a:ea typeface="黑体" panose="02010609060101010101" pitchFamily="49" charset="-122"/>
                        </a:rPr>
                        <a:t>基本薪酬</a:t>
                      </a:r>
                      <a:r>
                        <a:rPr lang="zh-CN" sz="1800" b="1" kern="100">
                          <a:solidFill>
                            <a:srgbClr val="002060"/>
                          </a:solidFill>
                          <a:effectLst/>
                          <a:latin typeface="黑体" panose="02010609060101010101" pitchFamily="49" charset="-122"/>
                          <a:ea typeface="黑体" panose="02010609060101010101" pitchFamily="49" charset="-122"/>
                        </a:rPr>
                        <a:t>：取决于他们所掌握的专业知识与技术的广度与深度以及运用这些专业知识与技术的熟练程度，</a:t>
                      </a:r>
                      <a:r>
                        <a:rPr lang="zh-CN" sz="1800" b="1" u="sng" kern="100">
                          <a:solidFill>
                            <a:srgbClr val="002060"/>
                          </a:solidFill>
                          <a:effectLst/>
                          <a:latin typeface="黑体" panose="02010609060101010101" pitchFamily="49" charset="-122"/>
                          <a:ea typeface="黑体" panose="02010609060101010101" pitchFamily="49" charset="-122"/>
                        </a:rPr>
                        <a:t>而不是所从事岗位的重要性。</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3187015549"/>
                  </a:ext>
                </a:extLst>
              </a:tr>
              <a:tr h="431800">
                <a:tc vMerge="1">
                  <a:txBody>
                    <a:bodyPr/>
                    <a:lstStyle/>
                    <a:p>
                      <a:endParaRPr lang="zh-CN" altLang="en-US"/>
                    </a:p>
                  </a:txBody>
                  <a:tcPr/>
                </a:tc>
                <a:tc>
                  <a:txBody>
                    <a:bodyPr/>
                    <a:lstStyle/>
                    <a:p>
                      <a:pPr algn="l">
                        <a:lnSpc>
                          <a:spcPct val="150000"/>
                        </a:lnSpc>
                        <a:spcAft>
                          <a:spcPts val="0"/>
                        </a:spcAft>
                      </a:pPr>
                      <a:r>
                        <a:rPr lang="en-US" sz="1800" b="1" u="sng" kern="100" dirty="0">
                          <a:solidFill>
                            <a:srgbClr val="002060"/>
                          </a:solidFill>
                          <a:effectLst/>
                          <a:latin typeface="黑体" panose="02010609060101010101" pitchFamily="49" charset="-122"/>
                          <a:ea typeface="黑体" panose="02010609060101010101" pitchFamily="49" charset="-122"/>
                        </a:rPr>
                        <a:t>(2)</a:t>
                      </a:r>
                      <a:r>
                        <a:rPr lang="zh-CN" sz="1800" b="1" u="sng" kern="100" dirty="0">
                          <a:solidFill>
                            <a:srgbClr val="002060"/>
                          </a:solidFill>
                          <a:effectLst/>
                          <a:latin typeface="黑体" panose="02010609060101010101" pitchFamily="49" charset="-122"/>
                          <a:ea typeface="黑体" panose="02010609060101010101" pitchFamily="49" charset="-122"/>
                        </a:rPr>
                        <a:t>加薪：</a:t>
                      </a:r>
                      <a:r>
                        <a:rPr lang="zh-CN" sz="1800" b="1" kern="100" dirty="0">
                          <a:solidFill>
                            <a:srgbClr val="002060"/>
                          </a:solidFill>
                          <a:effectLst/>
                          <a:latin typeface="黑体" panose="02010609060101010101" pitchFamily="49" charset="-122"/>
                          <a:ea typeface="黑体" panose="02010609060101010101" pitchFamily="49" charset="-122"/>
                        </a:rPr>
                        <a:t>主要取决于他们的</a:t>
                      </a:r>
                      <a:r>
                        <a:rPr lang="zh-CN" sz="1800" b="1" u="sng" kern="100" dirty="0">
                          <a:solidFill>
                            <a:srgbClr val="002060"/>
                          </a:solidFill>
                          <a:effectLst/>
                          <a:latin typeface="黑体" panose="02010609060101010101" pitchFamily="49" charset="-122"/>
                          <a:ea typeface="黑体" panose="02010609060101010101" pitchFamily="49" charset="-122"/>
                        </a:rPr>
                        <a:t>专业知识和技能的积累程度</a:t>
                      </a:r>
                      <a:r>
                        <a:rPr lang="zh-CN" sz="1800" b="1" kern="100" dirty="0">
                          <a:solidFill>
                            <a:srgbClr val="002060"/>
                          </a:solidFill>
                          <a:effectLst/>
                          <a:latin typeface="黑体" panose="02010609060101010101" pitchFamily="49" charset="-122"/>
                          <a:ea typeface="黑体" panose="02010609060101010101" pitchFamily="49" charset="-122"/>
                        </a:rPr>
                        <a:t>以及运用这些专业知识和技能的熟练水平的提高。（主要途径）</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4238385417"/>
                  </a:ext>
                </a:extLst>
              </a:tr>
              <a:tr h="0">
                <a:tc>
                  <a:txBody>
                    <a:bodyPr/>
                    <a:lstStyle/>
                    <a:p>
                      <a:pPr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奖金</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）专业技术人员通常会获得较高的基本薪酬，即使有一定的奖金发放，奖金所占的比重通常也比较小。</a:t>
                      </a:r>
                    </a:p>
                    <a:p>
                      <a:pPr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）一种可能的例外是对从事技术或产品研发的专业技术人员，企业往往会给予一定金额的一次性奖励，或者是让他们分享新产品上市后一段时期中所产生的利润。</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2174707918"/>
                  </a:ext>
                </a:extLst>
              </a:tr>
              <a:tr h="0">
                <a:tc>
                  <a:txBody>
                    <a:bodyPr/>
                    <a:lstStyle/>
                    <a:p>
                      <a:pPr algn="l">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福利与服务</a:t>
                      </a:r>
                      <a:endParaRPr lang="zh-CN" sz="1800" b="1" kern="10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tc>
                  <a:txBody>
                    <a:bodyPr/>
                    <a:lstStyle/>
                    <a:p>
                      <a:pPr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专业技术人员非常看重继续受教育和受培训的机会，企业为他们参加各种学术活动提供费用和时间上的便利。</a:t>
                      </a:r>
                      <a:endParaRPr lang="zh-CN" sz="1800" b="1" kern="100" dirty="0">
                        <a:solidFill>
                          <a:srgbClr val="002060"/>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tc>
                <a:extLst>
                  <a:ext uri="{0D108BD9-81ED-4DB2-BD59-A6C34878D82A}">
                    <a16:rowId xmlns:a16="http://schemas.microsoft.com/office/drawing/2014/main" val="1858906936"/>
                  </a:ext>
                </a:extLst>
              </a:tr>
            </a:tbl>
          </a:graphicData>
        </a:graphic>
      </p:graphicFrame>
    </p:spTree>
    <p:extLst>
      <p:ext uri="{BB962C8B-B14F-4D97-AF65-F5344CB8AC3E}">
        <p14:creationId xmlns:p14="http://schemas.microsoft.com/office/powerpoint/2010/main" val="28583634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 name="矩形 7">
            <a:extLst>
              <a:ext uri="{FF2B5EF4-FFF2-40B4-BE49-F238E27FC236}">
                <a16:creationId xmlns:a16="http://schemas.microsoft.com/office/drawing/2014/main" id="{D2634977-BD89-4F62-B35F-F6E646C1755B}"/>
              </a:ext>
            </a:extLst>
          </p:cNvPr>
          <p:cNvSpPr/>
          <p:nvPr/>
        </p:nvSpPr>
        <p:spPr>
          <a:xfrm>
            <a:off x="894869" y="532901"/>
            <a:ext cx="3557384"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rPr>
              <a:t>32</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薪酬成本预算方法与控制方法</a:t>
            </a:r>
            <a:endParaRPr lang="zh-CN" altLang="en-US" dirty="0">
              <a:latin typeface="黑体" panose="02010609060101010101" pitchFamily="49" charset="-122"/>
              <a:ea typeface="黑体" panose="02010609060101010101" pitchFamily="49" charset="-122"/>
            </a:endParaRPr>
          </a:p>
        </p:txBody>
      </p:sp>
      <p:graphicFrame>
        <p:nvGraphicFramePr>
          <p:cNvPr id="9" name="表格 8">
            <a:extLst>
              <a:ext uri="{FF2B5EF4-FFF2-40B4-BE49-F238E27FC236}">
                <a16:creationId xmlns:a16="http://schemas.microsoft.com/office/drawing/2014/main" id="{9B64EE22-A82A-47F3-A0BA-56FE3E6E483E}"/>
              </a:ext>
            </a:extLst>
          </p:cNvPr>
          <p:cNvGraphicFramePr>
            <a:graphicFrameLocks noGrp="1"/>
          </p:cNvGraphicFramePr>
          <p:nvPr>
            <p:extLst>
              <p:ext uri="{D42A27DB-BD31-4B8C-83A1-F6EECF244321}">
                <p14:modId xmlns:p14="http://schemas.microsoft.com/office/powerpoint/2010/main" val="2581545668"/>
              </p:ext>
            </p:extLst>
          </p:nvPr>
        </p:nvGraphicFramePr>
        <p:xfrm>
          <a:off x="958698" y="942453"/>
          <a:ext cx="10412716" cy="4963290"/>
        </p:xfrm>
        <a:graphic>
          <a:graphicData uri="http://schemas.openxmlformats.org/drawingml/2006/table">
            <a:tbl>
              <a:tblPr>
                <a:tableStyleId>{5C22544A-7EE6-4342-B048-85BDC9FD1C3A}</a:tableStyleId>
              </a:tblPr>
              <a:tblGrid>
                <a:gridCol w="1456550">
                  <a:extLst>
                    <a:ext uri="{9D8B030D-6E8A-4147-A177-3AD203B41FA5}">
                      <a16:colId xmlns:a16="http://schemas.microsoft.com/office/drawing/2014/main" val="1473495555"/>
                    </a:ext>
                  </a:extLst>
                </a:gridCol>
                <a:gridCol w="2334305">
                  <a:extLst>
                    <a:ext uri="{9D8B030D-6E8A-4147-A177-3AD203B41FA5}">
                      <a16:colId xmlns:a16="http://schemas.microsoft.com/office/drawing/2014/main" val="3014933196"/>
                    </a:ext>
                  </a:extLst>
                </a:gridCol>
                <a:gridCol w="6621861">
                  <a:extLst>
                    <a:ext uri="{9D8B030D-6E8A-4147-A177-3AD203B41FA5}">
                      <a16:colId xmlns:a16="http://schemas.microsoft.com/office/drawing/2014/main" val="3686744754"/>
                    </a:ext>
                  </a:extLst>
                </a:gridCol>
              </a:tblGrid>
              <a:tr h="0">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预算方法</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gridSpan="2">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自上而下</a:t>
                      </a:r>
                      <a:r>
                        <a:rPr lang="en-US" sz="1800" b="1" kern="100">
                          <a:solidFill>
                            <a:srgbClr val="002060"/>
                          </a:solidFill>
                          <a:effectLst/>
                          <a:latin typeface="黑体" panose="02010609060101010101" pitchFamily="49" charset="-122"/>
                          <a:ea typeface="黑体" panose="02010609060101010101" pitchFamily="49" charset="-122"/>
                        </a:rPr>
                        <a:t>\</a:t>
                      </a:r>
                      <a:r>
                        <a:rPr lang="zh-CN" sz="1800" b="1" kern="100">
                          <a:solidFill>
                            <a:srgbClr val="002060"/>
                          </a:solidFill>
                          <a:effectLst/>
                          <a:latin typeface="黑体" panose="02010609060101010101" pitchFamily="49" charset="-122"/>
                          <a:ea typeface="黑体" panose="02010609060101010101" pitchFamily="49" charset="-122"/>
                        </a:rPr>
                        <a:t>自下而上</a:t>
                      </a:r>
                      <a:r>
                        <a:rPr lang="en-US" sz="1800" b="1" kern="100">
                          <a:solidFill>
                            <a:srgbClr val="002060"/>
                          </a:solidFill>
                          <a:effectLst/>
                          <a:latin typeface="黑体" panose="02010609060101010101" pitchFamily="49" charset="-122"/>
                          <a:ea typeface="黑体" panose="02010609060101010101" pitchFamily="49" charset="-122"/>
                        </a:rPr>
                        <a:t>.</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hMerge="1">
                  <a:txBody>
                    <a:bodyPr/>
                    <a:lstStyle/>
                    <a:p>
                      <a:endParaRPr lang="zh-CN" altLang="en-US"/>
                    </a:p>
                  </a:txBody>
                  <a:tcPr/>
                </a:tc>
                <a:extLst>
                  <a:ext uri="{0D108BD9-81ED-4DB2-BD59-A6C34878D82A}">
                    <a16:rowId xmlns:a16="http://schemas.microsoft.com/office/drawing/2014/main" val="471537550"/>
                  </a:ext>
                </a:extLst>
              </a:tr>
              <a:tr h="0">
                <a:tc rowSpan="5">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控制方法</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．控制雇佣量</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雇佣量</a:t>
                      </a:r>
                      <a:r>
                        <a:rPr lang="en-US" sz="1800" b="1" kern="100">
                          <a:solidFill>
                            <a:srgbClr val="002060"/>
                          </a:solidFill>
                          <a:effectLst/>
                          <a:latin typeface="黑体" panose="02010609060101010101" pitchFamily="49" charset="-122"/>
                          <a:ea typeface="黑体" panose="02010609060101010101" pitchFamily="49" charset="-122"/>
                        </a:rPr>
                        <a:t>=</a:t>
                      </a:r>
                      <a:r>
                        <a:rPr lang="zh-CN" sz="1800" b="1" kern="100">
                          <a:solidFill>
                            <a:srgbClr val="002060"/>
                          </a:solidFill>
                          <a:effectLst/>
                          <a:latin typeface="黑体" panose="02010609060101010101" pitchFamily="49" charset="-122"/>
                          <a:ea typeface="黑体" panose="02010609060101010101" pitchFamily="49" charset="-122"/>
                        </a:rPr>
                        <a:t>员工数量×工时数量</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2399152480"/>
                  </a:ext>
                </a:extLst>
              </a:tr>
              <a:tr h="0">
                <a:tc vMerge="1">
                  <a:txBody>
                    <a:bodyPr/>
                    <a:lstStyle/>
                    <a:p>
                      <a:endParaRPr lang="zh-CN" altLang="en-US"/>
                    </a:p>
                  </a:txBody>
                  <a:tcPr/>
                </a:tc>
                <a:tc>
                  <a:txBody>
                    <a:bodyPr/>
                    <a:lstStyle/>
                    <a:p>
                      <a:pPr indent="266700"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．控制基本薪酬</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控制加薪的规模（或幅度）、加薪的时间和员工的覆盖面</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2891381510"/>
                  </a:ext>
                </a:extLst>
              </a:tr>
              <a:tr h="0">
                <a:tc vMerge="1">
                  <a:txBody>
                    <a:bodyPr/>
                    <a:lstStyle/>
                    <a:p>
                      <a:endParaRPr lang="zh-CN" altLang="en-US"/>
                    </a:p>
                  </a:txBody>
                  <a:tcPr/>
                </a:tc>
                <a:tc>
                  <a:txBody>
                    <a:bodyPr/>
                    <a:lstStyle/>
                    <a:p>
                      <a:pPr indent="266700"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．控制奖金</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控制支付规模、时间和覆盖面，重点利用一次性支付性质来改善成本的可调节幅度。</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739912916"/>
                  </a:ext>
                </a:extLst>
              </a:tr>
              <a:tr h="0">
                <a:tc vMerge="1">
                  <a:txBody>
                    <a:bodyPr/>
                    <a:lstStyle/>
                    <a:p>
                      <a:endParaRPr lang="zh-CN" altLang="en-US"/>
                    </a:p>
                  </a:txBody>
                  <a:tcPr/>
                </a:tc>
                <a:tc>
                  <a:txBody>
                    <a:bodyPr/>
                    <a:lstStyle/>
                    <a:p>
                      <a:pPr indent="266700"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4</a:t>
                      </a:r>
                      <a:r>
                        <a:rPr lang="zh-CN" sz="1800" b="1" kern="100">
                          <a:solidFill>
                            <a:srgbClr val="002060"/>
                          </a:solidFill>
                          <a:effectLst/>
                          <a:latin typeface="黑体" panose="02010609060101010101" pitchFamily="49" charset="-122"/>
                          <a:ea typeface="黑体" panose="02010609060101010101" pitchFamily="49" charset="-122"/>
                        </a:rPr>
                        <a:t>．控制福利支出</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marL="349250" indent="-34925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）与基本薪酬联系的福利：随基本薪酬变化而变化，</a:t>
                      </a:r>
                    </a:p>
                    <a:p>
                      <a:pPr marL="349250" indent="-34925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当基本薪酬一定时，其刚性较大。</a:t>
                      </a:r>
                    </a:p>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）与基本薪酬无联系的福利：属短期福利项目，数额较小，弹性较小。</a:t>
                      </a:r>
                    </a:p>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）福利管理费用：有较高的弹性可利用</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939732163"/>
                  </a:ext>
                </a:extLst>
              </a:tr>
              <a:tr h="0">
                <a:tc vMerge="1">
                  <a:txBody>
                    <a:bodyPr/>
                    <a:lstStyle/>
                    <a:p>
                      <a:endParaRPr lang="zh-CN" altLang="en-US"/>
                    </a:p>
                  </a:txBody>
                  <a:tcPr/>
                </a:tc>
                <a:tc gridSpan="2">
                  <a:txBody>
                    <a:bodyPr/>
                    <a:lstStyle/>
                    <a:p>
                      <a:pPr indent="266700"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5</a:t>
                      </a:r>
                      <a:r>
                        <a:rPr lang="zh-CN" sz="1800" b="1" kern="100" dirty="0">
                          <a:solidFill>
                            <a:srgbClr val="002060"/>
                          </a:solidFill>
                          <a:effectLst/>
                          <a:latin typeface="黑体" panose="02010609060101010101" pitchFamily="49" charset="-122"/>
                          <a:ea typeface="黑体" panose="02010609060101010101" pitchFamily="49" charset="-122"/>
                        </a:rPr>
                        <a:t>．利用适当的薪酬技术手段：工作评价、薪酬调查、薪酬结构、薪酬宽带、计算机辅助管理、最高最低薪酬水平控制、成本分析、薪酬比例比较等薪酬技术手段，来促进或改善薪酬成本的控制</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hMerge="1">
                  <a:txBody>
                    <a:bodyPr/>
                    <a:lstStyle/>
                    <a:p>
                      <a:endParaRPr lang="zh-CN" altLang="en-US"/>
                    </a:p>
                  </a:txBody>
                  <a:tcPr/>
                </a:tc>
                <a:extLst>
                  <a:ext uri="{0D108BD9-81ED-4DB2-BD59-A6C34878D82A}">
                    <a16:rowId xmlns:a16="http://schemas.microsoft.com/office/drawing/2014/main" val="2879519407"/>
                  </a:ext>
                </a:extLst>
              </a:tr>
            </a:tbl>
          </a:graphicData>
        </a:graphic>
      </p:graphicFrame>
    </p:spTree>
    <p:extLst>
      <p:ext uri="{BB962C8B-B14F-4D97-AF65-F5344CB8AC3E}">
        <p14:creationId xmlns:p14="http://schemas.microsoft.com/office/powerpoint/2010/main" val="37786446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B0B13B2E-537C-486E-9486-B1EF7276C18B}"/>
              </a:ext>
            </a:extLst>
          </p:cNvPr>
          <p:cNvSpPr/>
          <p:nvPr/>
        </p:nvSpPr>
        <p:spPr>
          <a:xfrm>
            <a:off x="820586" y="573121"/>
            <a:ext cx="2860078" cy="369332"/>
          </a:xfrm>
          <a:prstGeom prst="rect">
            <a:avLst/>
          </a:prstGeom>
        </p:spPr>
        <p:txBody>
          <a:bodyPr wrap="none">
            <a:spAutoFit/>
          </a:bodyPr>
          <a:lstStyle/>
          <a:p>
            <a:r>
              <a:rPr lang="en-US" altLang="zh-CN" b="1" u="sng" kern="100" dirty="0">
                <a:solidFill>
                  <a:srgbClr val="993300"/>
                </a:solidFill>
                <a:latin typeface="黑体" panose="02010609060101010101" pitchFamily="49" charset="-122"/>
                <a:ea typeface="黑体" panose="02010609060101010101" pitchFamily="49" charset="-122"/>
              </a:rPr>
              <a:t>33</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企业人工成本分析指标</a:t>
            </a:r>
            <a:endParaRPr lang="zh-CN" altLang="en-US" dirty="0">
              <a:latin typeface="黑体" panose="02010609060101010101" pitchFamily="49" charset="-122"/>
              <a:ea typeface="黑体" panose="02010609060101010101" pitchFamily="49" charset="-122"/>
            </a:endParaRPr>
          </a:p>
        </p:txBody>
      </p:sp>
      <p:graphicFrame>
        <p:nvGraphicFramePr>
          <p:cNvPr id="7" name="表格 6">
            <a:extLst>
              <a:ext uri="{FF2B5EF4-FFF2-40B4-BE49-F238E27FC236}">
                <a16:creationId xmlns:a16="http://schemas.microsoft.com/office/drawing/2014/main" id="{B1263E5D-D68D-4EB6-9AA4-09C4BBCC24DA}"/>
              </a:ext>
            </a:extLst>
          </p:cNvPr>
          <p:cNvGraphicFramePr>
            <a:graphicFrameLocks noGrp="1"/>
          </p:cNvGraphicFramePr>
          <p:nvPr>
            <p:extLst>
              <p:ext uri="{D42A27DB-BD31-4B8C-83A1-F6EECF244321}">
                <p14:modId xmlns:p14="http://schemas.microsoft.com/office/powerpoint/2010/main" val="1719593542"/>
              </p:ext>
            </p:extLst>
          </p:nvPr>
        </p:nvGraphicFramePr>
        <p:xfrm>
          <a:off x="820586" y="991699"/>
          <a:ext cx="10550827" cy="2275905"/>
        </p:xfrm>
        <a:graphic>
          <a:graphicData uri="http://schemas.openxmlformats.org/drawingml/2006/table">
            <a:tbl>
              <a:tblPr>
                <a:tableStyleId>{5C22544A-7EE6-4342-B048-85BDC9FD1C3A}</a:tableStyleId>
              </a:tblPr>
              <a:tblGrid>
                <a:gridCol w="3111866">
                  <a:extLst>
                    <a:ext uri="{9D8B030D-6E8A-4147-A177-3AD203B41FA5}">
                      <a16:colId xmlns:a16="http://schemas.microsoft.com/office/drawing/2014/main" val="3694235803"/>
                    </a:ext>
                  </a:extLst>
                </a:gridCol>
                <a:gridCol w="7438961">
                  <a:extLst>
                    <a:ext uri="{9D8B030D-6E8A-4147-A177-3AD203B41FA5}">
                      <a16:colId xmlns:a16="http://schemas.microsoft.com/office/drawing/2014/main" val="3552488421"/>
                    </a:ext>
                  </a:extLst>
                </a:gridCol>
              </a:tblGrid>
              <a:tr h="0">
                <a:tc>
                  <a:txBody>
                    <a:bodyPr/>
                    <a:lstStyle/>
                    <a:p>
                      <a:pPr indent="266700"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人工成本总量指标</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marL="349250" indent="-349250"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反映企业人工成本总量水平，能显示员工平均收入的高低，</a:t>
                      </a:r>
                    </a:p>
                    <a:p>
                      <a:pPr marL="349250" indent="-349250"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作为劳动力价格信号。</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3127998011"/>
                  </a:ext>
                </a:extLst>
              </a:tr>
              <a:tr h="0">
                <a:tc>
                  <a:txBody>
                    <a:bodyPr/>
                    <a:lstStyle/>
                    <a:p>
                      <a:pPr indent="266700"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人工成本结构指标</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l">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反映人工成本投入构成的情况与合理性</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623973860"/>
                  </a:ext>
                </a:extLst>
              </a:tr>
              <a:tr h="0">
                <a:tc>
                  <a:txBody>
                    <a:bodyPr/>
                    <a:lstStyle/>
                    <a:p>
                      <a:pPr indent="266700"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人工成本分析比率型指标</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l">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包括劳动生产率、人工费比率、劳动分配率、人工成本占总成本的比重等指标。可以衡量企业对劳动的投入与效益，可寻求最佳的人工成本投入和产出“度”。</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751894476"/>
                  </a:ext>
                </a:extLst>
              </a:tr>
            </a:tbl>
          </a:graphicData>
        </a:graphic>
      </p:graphicFrame>
    </p:spTree>
    <p:extLst>
      <p:ext uri="{BB962C8B-B14F-4D97-AF65-F5344CB8AC3E}">
        <p14:creationId xmlns:p14="http://schemas.microsoft.com/office/powerpoint/2010/main" val="42706570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考点：战略性薪酬管理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关于不同公司战略下的薪酬管理特征的说法，正确的是（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采取成长战略的企业往往在短期内提供较高水平的基本薪酬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采取稳定战略的企业薪酬结构中的基本薪酬和福利所占比重通常较小</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采取稳定战略的企业一般采取市场跟随或略高于市场水平的薪酬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采取收缩战略的企业薪酬结构中的基本薪酬所占比例通常较高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关于不同企业竞争战略下的薪酬管理特征的说法，正确的是（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企业若采用成本领先战略，薪酬水平应当比竞争对手相对更高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企业若采用创新战略，基本薪酬应略低于劳动力市场通行工资水平</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企业若采用客户中心战略，应根据员工的工作年限支付报酬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企业若采用成本领先战略，奖金在薪酬结构中所占比例应相对较大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835441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026" name="Picture 2" descr="C:\Users\samsung\Desktop\第二部分 导图\图第二部分.png"/>
          <p:cNvPicPr>
            <a:picLocks noChangeAspect="1" noChangeArrowheads="1"/>
          </p:cNvPicPr>
          <p:nvPr/>
        </p:nvPicPr>
        <p:blipFill>
          <a:blip r:embed="rId4" cstate="print"/>
          <a:srcRect/>
          <a:stretch>
            <a:fillRect/>
          </a:stretch>
        </p:blipFill>
        <p:spPr bwMode="auto">
          <a:xfrm>
            <a:off x="692150" y="626534"/>
            <a:ext cx="10551583" cy="5826654"/>
          </a:xfrm>
          <a:prstGeom prst="rect">
            <a:avLst/>
          </a:prstGeom>
          <a:noFill/>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考点：战略性薪酬管理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基本薪酬和福利所占比重较大的薪酬结构适用的企业发展战略类型是（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成长战略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收缩战略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稳定战略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精简战略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采用稳定战略的企业适宜采用的薪酬结构是（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无基本薪酬，只支付奖金</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基本薪酬较高，基本薪酬和福利在薪酬中的比重较大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基本薪酬较低，奖金在薪酬中的比重较大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基本薪酬较低，股权激励在薪酬中的比重较大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5495144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考点：战略性薪酬管理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对于采用成本领先战略的企业，薪酬管理思路不符合的是（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企业强调客户满意度和产品市场的领袖地位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追求效率最大化、成本最小化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整体薪酬水平比竞争对手的薪酬相对较低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基本薪酬所占比重较低，奖金部分所占比重较高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关于全面薪酬战略的表述，错误的是（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全面薪酬战略以科层体系为基础</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鼓励创新精神和可持续性的绩效改进</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对娴熟的专业技能提供奖励</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以客户满意度为中心</a:t>
            </a:r>
            <a:r>
              <a:rPr lang="en-US" altLang="zh-CN" sz="1600" b="1" kern="100" dirty="0">
                <a:solidFill>
                  <a:srgbClr val="002060"/>
                </a:solidFill>
                <a:latin typeface="黑体" pitchFamily="49" charset="-122"/>
                <a:ea typeface="黑体" pitchFamily="49" charset="-122"/>
                <a:cs typeface="Times New Roman" panose="02020603050405020304" pitchFamily="18" charset="0"/>
              </a:rPr>
              <a:t>V</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考点：薪酬体系设计的基本步骤</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2563176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考点：薪酬体系设计的基本步骤</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7.</a:t>
            </a:r>
            <a:r>
              <a:rPr lang="zh-CN" altLang="en-US" sz="1600" b="1" kern="100" dirty="0">
                <a:solidFill>
                  <a:srgbClr val="002060"/>
                </a:solidFill>
                <a:latin typeface="黑体" pitchFamily="49" charset="-122"/>
                <a:ea typeface="黑体" pitchFamily="49" charset="-122"/>
                <a:cs typeface="Times New Roman" panose="02020603050405020304" pitchFamily="18" charset="0"/>
              </a:rPr>
              <a:t>薪酬体系设计的第一步是（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明确企业的战略目标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职位评价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工作分析</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薪酬调查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8.</a:t>
            </a:r>
            <a:r>
              <a:rPr lang="zh-CN" altLang="en-US" sz="1600" b="1" kern="100" dirty="0">
                <a:solidFill>
                  <a:srgbClr val="002060"/>
                </a:solidFill>
                <a:latin typeface="黑体" pitchFamily="49" charset="-122"/>
                <a:ea typeface="黑体" pitchFamily="49" charset="-122"/>
                <a:cs typeface="Times New Roman" panose="02020603050405020304" pitchFamily="18" charset="0"/>
              </a:rPr>
              <a:t>薪酬结构设计的有效标准是（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内部一致性、系统性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系统性、实用性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内部一致性、外部竞争性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战略性、外部竞争性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2471516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考点：薪酬体系设计的基本步骤</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9.</a:t>
            </a:r>
            <a:r>
              <a:rPr lang="zh-CN" altLang="en-US" sz="1600" b="1" kern="100" dirty="0">
                <a:solidFill>
                  <a:srgbClr val="002060"/>
                </a:solidFill>
                <a:latin typeface="黑体" pitchFamily="49" charset="-122"/>
                <a:ea typeface="黑体" pitchFamily="49" charset="-122"/>
                <a:cs typeface="Times New Roman" panose="02020603050405020304" pitchFamily="18" charset="0"/>
              </a:rPr>
              <a:t>薪酬调查的步骤不包括（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确定调查目的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确定调查范围</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选择调查方式</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评估调查效果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企业根据内外部环境确定薪酬水平，不可以采用的策略是（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领先策略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跟随策略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培训策略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混合策略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4270109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6206827"/>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考点：薪酬体系设计的基本步骤</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关于薪酬体系设计的说法，错误的是（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工作分析是确定薪酬体系的基础</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薪酬调查主要是为了解决薪酬的外部竞争性问题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职位评价主要是为了解决薪酬的内部公平性问题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奖励性薪酬在薪酬体系中所占的比重越高越好</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考点：职位评价流程及方法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关于职位评价的说法，错误的是（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职位评价是对职位的评价而不是对任职者的评价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职位评价是对一般水平的评价而非特殊业绩的评价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职位评价是对过去的评价而非未来的评价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职位评价是对正常业绩的评价而非特殊业绩的评价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0360001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考点：职位评价流程及方法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适合大规模企业中的管理类职位的评价方法是（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因素比较法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排序法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分类法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要素计点法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14.</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关于各类职位评价方法的说法，错误的是（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因素比较法的设计难度低，易于理解</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分类法需要设定一套供参考的职位等级标准</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要素计点法是一种定量的职位评价方法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排序法不适用于规模较大、职位类型多的企业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3867339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考点：职位评价流程及方法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15.</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关于职位评价方法的说法，正确的是（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排序法属于定量方法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要素计点法属于定性方法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因素比较法属于直接职位比较法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分类法属于定量方法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16.</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关于职位评价原则的说法，正确的有（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组织应该选择最先进的评价体系</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职位评价标准和职位等级结构应该公开化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员工不能参与职位评价工作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工作分析是职位评价与薪酬设计相联系的桥梁，具有承上启下的作用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职位评价的选择应具有实用有效性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6176616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4852610"/>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22</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考点：职位评价流程及方法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17.</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关于要素计点法的表述，错误的是（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更为精确</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评价结果不容易被员工接受</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设计与实施都比较复杂</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对管理水平要求较高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18.</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关于因素比较法的表述，错误的是（  </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需要预先开发一个“评比标尺”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需要在企业中找出有代表性的标杆职位作为参照物</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舍弃了代表职位相对价值的抽象分数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由职位内容直接求得具体薪酬金额</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8121773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23</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考点：上市公司股权激励</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关于股票期权的说法，错误的是（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股票期权是一种权利，也是一种义务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收益人既可以购买股票，也可以不买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股票期权只有行权价格低于行权时，本企业股票的市场价格才有价值</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股票期权是无偿给予经营者的</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股票期权计划的局限性在于（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只适用于成长性较好的上市公司</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需要依托规范而有生机的股票市场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容易诱发弄虚作假、恶意操纵等不良行为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难以将经营者的利益和股东利益及企业发展结合起来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难以准确衡量企业真实的经营状况</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11655468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23</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考点：上市公司股权激励</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下列公司成员中，不属于股票期权的激励对象的是（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上市公司的独立董事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上市公司的外籍核心业务人员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上市公司的外籍董事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上市公司的高级管理人员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关于股票期权激励的相关时间的说法，错误的是（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股权激励的有效期自股东大会通过之日起计算，一般不超过</a:t>
            </a: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股票期权授权日必须是股票市场正常交易日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股票期权不可以在重大事项决定过程中至该事项公告后</a:t>
            </a: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个交易日交易</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股票期权授予日与获授股票期权首次可以行权日之间间隔不得少于</a:t>
            </a: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3721566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DFF58FBE-DFFF-4055-81EC-18ECF80D73C6}"/>
              </a:ext>
            </a:extLst>
          </p:cNvPr>
          <p:cNvSpPr/>
          <p:nvPr/>
        </p:nvSpPr>
        <p:spPr>
          <a:xfrm>
            <a:off x="2986174" y="2561098"/>
            <a:ext cx="4982454" cy="1107996"/>
          </a:xfrm>
          <a:prstGeom prst="rect">
            <a:avLst/>
          </a:prstGeom>
        </p:spPr>
        <p:txBody>
          <a:bodyPr wrap="none">
            <a:spAutoFit/>
          </a:bodyPr>
          <a:lstStyle/>
          <a:p>
            <a:pPr indent="266700" algn="just">
              <a:lnSpc>
                <a:spcPct val="150000"/>
              </a:lnSpc>
              <a:spcAft>
                <a:spcPts val="0"/>
              </a:spcAft>
            </a:pPr>
            <a:r>
              <a:rPr lang="zh-CN" altLang="en-US" sz="4400" b="1" kern="100" dirty="0">
                <a:solidFill>
                  <a:srgbClr val="002060"/>
                </a:solidFill>
                <a:effectLst/>
                <a:latin typeface="黑体" pitchFamily="49" charset="-122"/>
                <a:ea typeface="黑体" pitchFamily="49" charset="-122"/>
                <a:cs typeface="Times New Roman" panose="02020603050405020304" pitchFamily="18" charset="0"/>
              </a:rPr>
              <a:t>第八章</a:t>
            </a:r>
            <a:r>
              <a:rPr lang="en-US" altLang="zh-CN" sz="4400" b="1" kern="100" dirty="0">
                <a:solidFill>
                  <a:srgbClr val="002060"/>
                </a:solidFill>
                <a:effectLst/>
                <a:latin typeface="黑体" pitchFamily="49" charset="-122"/>
                <a:ea typeface="黑体" pitchFamily="49" charset="-122"/>
                <a:cs typeface="Times New Roman" panose="02020603050405020304" pitchFamily="18" charset="0"/>
              </a:rPr>
              <a:t>  </a:t>
            </a:r>
            <a:r>
              <a:rPr lang="zh-CN" altLang="en-US" sz="4400" b="1" kern="100" dirty="0">
                <a:solidFill>
                  <a:srgbClr val="002060"/>
                </a:solidFill>
                <a:effectLst/>
                <a:latin typeface="黑体" pitchFamily="49" charset="-122"/>
                <a:ea typeface="黑体" pitchFamily="49" charset="-122"/>
                <a:cs typeface="Times New Roman" panose="02020603050405020304" pitchFamily="18" charset="0"/>
              </a:rPr>
              <a:t>薪酬管理</a:t>
            </a:r>
            <a:endParaRPr lang="zh-CN" altLang="zh-CN" sz="4400" kern="100" dirty="0">
              <a:solidFill>
                <a:srgbClr val="002060"/>
              </a:solidFill>
              <a:effectLst/>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04151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23</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考点：上市公司股权激励</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关于我国股票期权的说法，正确的是（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行权价格应为股权激励计划草案摘要公布前一交易日的公司标的股票收盘价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我国行权价格采用实值法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为避免股价操作应遵循“敦高原则”</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上市公司应在定期报告公布前</a:t>
            </a:r>
            <a:r>
              <a:rPr lang="en-US" altLang="zh-CN" sz="1600" b="1" kern="100" dirty="0">
                <a:solidFill>
                  <a:srgbClr val="002060"/>
                </a:solidFill>
                <a:latin typeface="黑体" pitchFamily="49" charset="-122"/>
                <a:ea typeface="黑体" pitchFamily="49" charset="-122"/>
                <a:cs typeface="Times New Roman" panose="02020603050405020304" pitchFamily="18" charset="0"/>
              </a:rPr>
              <a:t>30</a:t>
            </a:r>
            <a:r>
              <a:rPr lang="zh-CN" altLang="en-US" sz="1600" b="1" kern="100" dirty="0">
                <a:solidFill>
                  <a:srgbClr val="002060"/>
                </a:solidFill>
                <a:latin typeface="黑体" pitchFamily="49" charset="-122"/>
                <a:ea typeface="黑体" pitchFamily="49" charset="-122"/>
                <a:cs typeface="Times New Roman" panose="02020603050405020304" pitchFamily="18" charset="0"/>
              </a:rPr>
              <a:t>日向激励对象授予股票期权</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关于我国股票期权的说法，正确的有（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单独持有上市公司</a:t>
            </a: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以上股份的股东不得成为激励对象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激励对象包括独立董事、监事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股票期权只适用于上市公司</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股权激励方案所涉及标的股票总数累积不得超过公司股本总额的</a:t>
            </a: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个人所获取股权激励方法对应的股票总数累计不得超过公司股本总额的</a:t>
            </a: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p>
        </p:txBody>
      </p:sp>
    </p:spTree>
    <p:extLst>
      <p:ext uri="{BB962C8B-B14F-4D97-AF65-F5344CB8AC3E}">
        <p14:creationId xmlns:p14="http://schemas.microsoft.com/office/powerpoint/2010/main" val="19246888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23</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考点：上市公司股权激励</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7.</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关于限制性股票的说法，错误的是（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限制性股票的禁售期不得低于</a:t>
            </a: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在禁售期内员工不可以在二级市场或其他方式转让</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解锁期不得低于</a:t>
            </a: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年，原则上采取匀速解锁办法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为避免股价操纵，授权价格应遵循“敦高原则”</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8.</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关于我国股票期权的说法，正确的有（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单独持有上市公司</a:t>
            </a: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以上股份的股东不得成为激励对象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激励对象包括独立董事、监事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股票期权只适用于上市公司</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股权激励方案所涉及标的股票总数累积不得超过公司股本总额的</a:t>
            </a: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个人所获取股权激励方法对应的股票总数累计不得超过公司股本总额的</a:t>
            </a: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p>
        </p:txBody>
      </p:sp>
    </p:spTree>
    <p:extLst>
      <p:ext uri="{BB962C8B-B14F-4D97-AF65-F5344CB8AC3E}">
        <p14:creationId xmlns:p14="http://schemas.microsoft.com/office/powerpoint/2010/main" val="3109134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23</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考点：上市公司股权激励</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9.</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关于股票增值权的说法，正确的是（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实施股票增值权时需全额兑现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股票增值权的行权期一般不超过任期</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实施股票增值权时可以用现金，也可以折合成股票，还可以两者结合</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股票增值权的激励对象拥有规定数量的股票所有权</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23</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考点：非上市公司的股权激励</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关于非上市公司股权激励的表述，正确的有（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股份期权的最终价值体现在购买价和行权价的价差上</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现值有利法是股份期权行权价的方法之一</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激励对象持有的业绩股份，在规定持股的期限内享有分红权和表决权</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虚拟股票期权的行权价格取决于公司股票的市价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虚拟股票期权是股份期权模式的一种变通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4276649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考点：员工持股计划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关于我国员工持股计划，说法正确的是（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单个员工所获股份权益对应的股票总数累计可以超过公司总股本的</a:t>
            </a: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上市公司应当在员工持股计划届满前</a:t>
            </a: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个月公告到期计划持有的股票数量</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上市公司全部有效的员工持股计划持有的股票总数累计不得低于公司总股本的</a:t>
            </a: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每期员工持股计划的持股期限不得低于</a:t>
            </a: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个月</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关于员工持股计划的股份设置及持股比例的说法，正确的有（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参与员工持股计划的员工不得高于企业员工总数的</a:t>
            </a:r>
            <a:r>
              <a:rPr lang="en-US" altLang="zh-CN" sz="1600" b="1" kern="100" dirty="0">
                <a:solidFill>
                  <a:srgbClr val="002060"/>
                </a:solidFill>
                <a:latin typeface="黑体" pitchFamily="49" charset="-122"/>
                <a:ea typeface="黑体" pitchFamily="49" charset="-122"/>
                <a:cs typeface="Times New Roman" panose="02020603050405020304" pitchFamily="18" charset="0"/>
              </a:rPr>
              <a:t>90%</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只有本企业正式聘用的员工才能参与员工持股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参与员工持股计划的员工能够购买的企业股票数量由本人工资占员工全体薪金总额的比例确定</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员工持股占企业总股本的比例应超过</a:t>
            </a:r>
            <a:r>
              <a:rPr lang="en-US" altLang="zh-CN" sz="1600" b="1" kern="100" dirty="0">
                <a:solidFill>
                  <a:srgbClr val="002060"/>
                </a:solidFill>
                <a:latin typeface="黑体" pitchFamily="49" charset="-122"/>
                <a:ea typeface="黑体" pitchFamily="49" charset="-122"/>
                <a:cs typeface="Times New Roman" panose="02020603050405020304" pitchFamily="18" charset="0"/>
              </a:rPr>
              <a:t>20%</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一般企业高管人员与一般职工在员工持股中的认购比例不得低于</a:t>
            </a: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p>
        </p:txBody>
      </p:sp>
    </p:spTree>
    <p:extLst>
      <p:ext uri="{BB962C8B-B14F-4D97-AF65-F5344CB8AC3E}">
        <p14:creationId xmlns:p14="http://schemas.microsoft.com/office/powerpoint/2010/main" val="19941655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考点：员工持股计划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关于员工持股计划的说法，正确的有（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员工持股计划既能激励员工努力工作，也能吸引人才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员工持股计划可以使企业获得低成本的资金来源</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持股人和认购者可以是本企业员工，也可以是外部人员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认购者认购的股份在转让和交易方面不受限制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员工持股计划可以为企业提供稳定、长期且能够减轻企业税务负担的资金</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4.</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关于员工持股计划的说法，正确的有（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公司的董事、监事、经理不得成为员工持股计划的激励对象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员工持股计划能激发员工的工作积极性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持股人必须是本企业的在职员工</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员工认购的股份在转让、交易等方面较为自由，不会受到限制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员工持股计划参与人盈亏自负，风险自担</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6727393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304016"/>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考点：员工持股计划</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5.</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关于员工持股计划的说法，正确的是</a:t>
            </a:r>
            <a:r>
              <a:rPr lang="en-US" altLang="zh-CN" sz="1600" b="1" kern="100" dirty="0">
                <a:solidFill>
                  <a:srgbClr val="002060"/>
                </a:solidFill>
                <a:latin typeface="黑体" pitchFamily="49" charset="-122"/>
                <a:ea typeface="黑体" pitchFamily="49" charset="-122"/>
                <a:cs typeface="Times New Roman" panose="02020603050405020304" pitchFamily="18" charset="0"/>
              </a:rPr>
              <a:t>(  )</a:t>
            </a: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科学合理的员工持股计划能够降低企业融资成本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员工持股计划的认购者可以是本企业员工，也可以是企业外部人士</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员工持股计划中员工所认购的股份进行转让不受限制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员工持股计划会显著增加企业的税务负担</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考点：经营者薪酬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6.</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关于年薪制的说法，错误的是（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年薪制是一种高稳定、低风险的薪酬制度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年薪制根据经营者业绩好坏而计发薪酬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年薪制可以把年薪收入的一部分直接转化为股权激励形式</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年薪制可以根据企业经营者年度的经营业绩，灵活确定与其贡献相当的年度和长期薪酬水平及支付方式</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2034082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550237"/>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考点：销售人员薪酬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7.</a:t>
            </a:r>
            <a:r>
              <a:rPr lang="zh-CN" altLang="en-US" sz="1600" b="1" kern="100" dirty="0">
                <a:solidFill>
                  <a:srgbClr val="002060"/>
                </a:solidFill>
                <a:latin typeface="黑体" pitchFamily="49" charset="-122"/>
                <a:ea typeface="黑体" pitchFamily="49" charset="-122"/>
                <a:cs typeface="Times New Roman" panose="02020603050405020304" pitchFamily="18" charset="0"/>
              </a:rPr>
              <a:t>关于销售人员薪酬的说法，正确的有（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销售人员的薪酬应主要以行为为导向</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纯佣金制因将销售人员的薪酬收入与其工作业绩直接挂钩而使薪酬管理成本较低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产品具有较高技术含量的企业会对销售人员采用高佣金加低基本薪酬的薪酬制度</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纯佣金制会导致销售人员的薪酬缺乏稳定性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纯佣金制不利于培养销售人员对企业的归属感</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8.</a:t>
            </a:r>
            <a:r>
              <a:rPr lang="zh-CN" altLang="en-US" sz="1600" b="1" kern="100" dirty="0">
                <a:solidFill>
                  <a:srgbClr val="002060"/>
                </a:solidFill>
                <a:latin typeface="黑体" pitchFamily="49" charset="-122"/>
                <a:ea typeface="黑体" pitchFamily="49" charset="-122"/>
                <a:cs typeface="Times New Roman" panose="02020603050405020304" pitchFamily="18" charset="0"/>
              </a:rPr>
              <a:t>有一些产品的技术含量高，市场较为狭窄，销售周期较长，对于这类产的销售人员，适宜采用的薪酬制度是（  ）</a:t>
            </a: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单纯佣金制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低基本薪酬加高佣金</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 </a:t>
            </a:r>
            <a:r>
              <a:rPr lang="zh-CN" altLang="en-US" sz="1600" b="1" kern="100" dirty="0">
                <a:solidFill>
                  <a:srgbClr val="002060"/>
                </a:solidFill>
                <a:latin typeface="黑体" pitchFamily="49" charset="-122"/>
                <a:ea typeface="黑体" pitchFamily="49" charset="-122"/>
                <a:cs typeface="Times New Roman" panose="02020603050405020304" pitchFamily="18" charset="0"/>
              </a:rPr>
              <a:t>单纯基本薪酬制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高基本薪酬加低佣金或奖金</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8128975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考点：驻外人员薪酬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9.</a:t>
            </a:r>
            <a:r>
              <a:rPr lang="zh-CN" altLang="en-US" sz="1600" b="1" kern="100" dirty="0">
                <a:solidFill>
                  <a:srgbClr val="002060"/>
                </a:solidFill>
                <a:latin typeface="黑体" pitchFamily="49" charset="-122"/>
                <a:ea typeface="黑体" pitchFamily="49" charset="-122"/>
                <a:cs typeface="Times New Roman" panose="02020603050405020304" pitchFamily="18" charset="0"/>
              </a:rPr>
              <a:t>驻外人员基本薪酬组成包括（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本国薪酬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东道国薪酬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总部薪酬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驻外津贴</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额外福利</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考点：专业技术人员薪酬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10.</a:t>
            </a:r>
            <a:r>
              <a:rPr lang="zh-CN" altLang="en-US" sz="1600" b="1" kern="100" dirty="0">
                <a:solidFill>
                  <a:srgbClr val="002060"/>
                </a:solidFill>
                <a:latin typeface="黑体" pitchFamily="49" charset="-122"/>
                <a:ea typeface="黑体" pitchFamily="49" charset="-122"/>
                <a:cs typeface="Times New Roman" panose="02020603050405020304" pitchFamily="18" charset="0"/>
              </a:rPr>
              <a:t>专业技术人员基本薪酬与加薪取决于（  ）因素。</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绩效评价结果</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岗位的重要性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工作年限</a:t>
            </a:r>
            <a:r>
              <a:rPr lang="en-US" altLang="zh-CN" sz="1600" b="1" kern="100" dirty="0">
                <a:solidFill>
                  <a:srgbClr val="002060"/>
                </a:solidFill>
                <a:latin typeface="黑体" pitchFamily="49" charset="-122"/>
                <a:ea typeface="黑体" pitchFamily="49" charset="-122"/>
                <a:cs typeface="Times New Roman" panose="02020603050405020304" pitchFamily="18" charset="0"/>
              </a:rPr>
              <a:t>    E.</a:t>
            </a:r>
            <a:r>
              <a:rPr lang="zh-CN" altLang="en-US" sz="1600" b="1" kern="100" dirty="0">
                <a:solidFill>
                  <a:srgbClr val="002060"/>
                </a:solidFill>
                <a:latin typeface="黑体" pitchFamily="49" charset="-122"/>
                <a:ea typeface="黑体" pitchFamily="49" charset="-122"/>
                <a:cs typeface="Times New Roman" panose="02020603050405020304" pitchFamily="18" charset="0"/>
              </a:rPr>
              <a:t>性别</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6361541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5542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考点：薪酬成本预算的方法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11.</a:t>
            </a:r>
            <a:r>
              <a:rPr lang="zh-CN" altLang="en-US" sz="1600" b="1" kern="100" dirty="0">
                <a:solidFill>
                  <a:srgbClr val="002060"/>
                </a:solidFill>
                <a:latin typeface="黑体" pitchFamily="49" charset="-122"/>
                <a:ea typeface="黑体" pitchFamily="49" charset="-122"/>
                <a:cs typeface="Times New Roman" panose="02020603050405020304" pitchFamily="18" charset="0"/>
              </a:rPr>
              <a:t>薪酬成本预算的方法有（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自上而下的薪酬成本预算方法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全面控制基本薪酬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自下而上的薪酬成本预算方法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部门比较的薪酬成本预算方法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职位比较的薪酬成本预算方法</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考点：薪酬成本的控制</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12.</a:t>
            </a:r>
            <a:r>
              <a:rPr lang="zh-CN" altLang="en-US" sz="1600" b="1" kern="100" dirty="0">
                <a:solidFill>
                  <a:srgbClr val="002060"/>
                </a:solidFill>
                <a:latin typeface="黑体" pitchFamily="49" charset="-122"/>
                <a:ea typeface="黑体" pitchFamily="49" charset="-122"/>
                <a:cs typeface="Times New Roman" panose="02020603050405020304" pitchFamily="18" charset="0"/>
              </a:rPr>
              <a:t>薪酬成本控制的方法有（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控制雇佣量</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控制基本薪酬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控制差旅支出</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控制福利支出</a:t>
            </a:r>
            <a:r>
              <a:rPr lang="en-US" altLang="zh-CN" sz="1600" b="1" kern="100" dirty="0">
                <a:solidFill>
                  <a:srgbClr val="002060"/>
                </a:solidFill>
                <a:latin typeface="黑体" pitchFamily="49" charset="-122"/>
                <a:ea typeface="黑体" pitchFamily="49" charset="-122"/>
                <a:cs typeface="Times New Roman" panose="02020603050405020304" pitchFamily="18" charset="0"/>
              </a:rPr>
              <a:t>    E.</a:t>
            </a:r>
            <a:r>
              <a:rPr lang="zh-CN" altLang="en-US" sz="1600" b="1" kern="100" dirty="0">
                <a:solidFill>
                  <a:srgbClr val="002060"/>
                </a:solidFill>
                <a:latin typeface="黑体" pitchFamily="49" charset="-122"/>
                <a:ea typeface="黑体" pitchFamily="49" charset="-122"/>
                <a:cs typeface="Times New Roman" panose="02020603050405020304" pitchFamily="18" charset="0"/>
              </a:rPr>
              <a:t>控制奖金</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9178859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96459"/>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考点：企业人工成本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13.</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企业人工成本分析指标有（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人工成本总量指标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人工成本结构指标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人工成本分析比率型指标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人工成本指数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人工成本有效性指数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14.</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人工成本结构指标反映了（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企业员工平均收入的高低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企业人工成本投入构成的情况及其合理性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企业的劳动生产率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一定时期内企业人工成本的变动幅度</a:t>
            </a:r>
            <a:r>
              <a:rPr lang="en-US" altLang="zh-CN" sz="1600" b="1" kern="100" dirty="0">
                <a:solidFill>
                  <a:srgbClr val="002060"/>
                </a:solidFill>
                <a:latin typeface="黑体" pitchFamily="49" charset="-122"/>
                <a:ea typeface="黑体" pitchFamily="49" charset="-122"/>
                <a:cs typeface="Times New Roman" panose="02020603050405020304" pitchFamily="18" charset="0"/>
              </a:rPr>
              <a:t>15.[</a:t>
            </a:r>
            <a:r>
              <a:rPr lang="zh-CN" altLang="en-US" sz="1600" b="1" kern="100" dirty="0">
                <a:solidFill>
                  <a:srgbClr val="002060"/>
                </a:solidFill>
                <a:latin typeface="黑体" pitchFamily="49" charset="-122"/>
                <a:ea typeface="黑体" pitchFamily="49" charset="-122"/>
                <a:cs typeface="Times New Roman" panose="02020603050405020304" pitchFamily="18" charset="0"/>
              </a:rPr>
              <a:t>多项选择题</a:t>
            </a:r>
            <a:r>
              <a:rPr lang="en-US" altLang="zh-CN" sz="1600" b="1" kern="100" dirty="0">
                <a:solidFill>
                  <a:srgbClr val="002060"/>
                </a:solidFill>
                <a:latin typeface="黑体" pitchFamily="49" charset="-122"/>
                <a:ea typeface="黑体" pitchFamily="49" charset="-122"/>
                <a:cs typeface="Times New Roman" panose="02020603050405020304" pitchFamily="18" charset="0"/>
              </a:rPr>
              <a:t>]</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人工成本总量指标反映了（</a:t>
            </a: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企业员工平均收入的高低</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企业人工成本投入构成的情况及其合理性</a:t>
            </a: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企业的劳动生产率</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人工成本与经济效益联系起来的相对数</a:t>
            </a: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企业向劳动力市场提供劳动力价格信号√模</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344489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170" name="Picture 2" descr="C:\Users\samsung\Desktop\第二部分 导图\图第八章.png"/>
          <p:cNvPicPr>
            <a:picLocks noChangeAspect="1" noChangeArrowheads="1"/>
          </p:cNvPicPr>
          <p:nvPr/>
        </p:nvPicPr>
        <p:blipFill>
          <a:blip r:embed="rId4" cstate="print"/>
          <a:srcRect/>
          <a:stretch>
            <a:fillRect/>
          </a:stretch>
        </p:blipFill>
        <p:spPr bwMode="auto">
          <a:xfrm>
            <a:off x="1066800" y="592666"/>
            <a:ext cx="10227733" cy="5860521"/>
          </a:xfrm>
          <a:prstGeom prst="rect">
            <a:avLst/>
          </a:prstGeom>
          <a:noFill/>
        </p:spPr>
      </p:pic>
    </p:spTree>
    <p:extLst>
      <p:ext uri="{BB962C8B-B14F-4D97-AF65-F5344CB8AC3E}">
        <p14:creationId xmlns:p14="http://schemas.microsoft.com/office/powerpoint/2010/main" val="304151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796459"/>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考点：企业人工成本</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15.</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人工成本总量指标反映了（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企业员工平均收入的高低</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企业人工成本投入构成的情况及其合理性</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企业的劳动生产率</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人工成本与经济效益联系起来的相对数</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E.</a:t>
            </a:r>
            <a:r>
              <a:rPr lang="zh-CN" altLang="en-US" sz="1600" b="1" kern="100" dirty="0">
                <a:solidFill>
                  <a:srgbClr val="002060"/>
                </a:solidFill>
                <a:latin typeface="黑体" pitchFamily="49" charset="-122"/>
                <a:ea typeface="黑体" pitchFamily="49" charset="-122"/>
                <a:cs typeface="Times New Roman" panose="02020603050405020304" pitchFamily="18" charset="0"/>
              </a:rPr>
              <a:t>企业向劳动力市场提供劳动力价格信号</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考点：案例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16.</a:t>
            </a:r>
            <a:r>
              <a:rPr lang="zh-CN" altLang="en-US" sz="1600" b="1" kern="100" dirty="0">
                <a:solidFill>
                  <a:srgbClr val="002060"/>
                </a:solidFill>
                <a:latin typeface="黑体" pitchFamily="49" charset="-122"/>
                <a:ea typeface="黑体" pitchFamily="49" charset="-122"/>
                <a:cs typeface="Times New Roman" panose="02020603050405020304" pitchFamily="18" charset="0"/>
              </a:rPr>
              <a:t>某公司是一家快速发展的中小板上市公司，该公司关注市场开发和产品开发，提出了通过内部成长实现跨越式发展的战略。为配合公司战略的实现，公司调整了薪酬政策，重新进行职位评价，确定了职位等级结构和薪酬等级，设计了各等级的薪酬变动范围和薪酬水平，并制定了核心人员股票期权计划。根据以上材料，回答下列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）根据该公司的发展战略，适合该公司的薪酬设计思路是（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让员工与企业共担风险、共享收益                   </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提高基本薪酬比重，提高整体薪酬水平</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由公司承担风险并享受收益，员工实行固定薪酬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提高基本薪酬和福利水平，降低奖金比重</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34101116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4442242"/>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考点：案例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某公司是一家快速发展的中小板上市公司，该公司关注市场开发和产品开发，提出了通过内部成长实现跨越式发展的战略。为配合公司战略的实现，公司调整了薪酬政策，重新进行职位评价，确定了职位等级结构和薪酬等级，设计了各等级的薪酬变动范围和薪酬水平，并制定了核心人员股票期权计划。根据以上材料，回答下列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）该公司确定职位等级结构主要依据应是（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职位的相对价值    </a:t>
            </a:r>
            <a:r>
              <a:rPr lang="en-US" altLang="zh-CN" sz="1600" b="1" kern="100" dirty="0">
                <a:solidFill>
                  <a:srgbClr val="002060"/>
                </a:solidFill>
                <a:latin typeface="黑体" pitchFamily="49" charset="-122"/>
                <a:ea typeface="黑体" pitchFamily="49" charset="-122"/>
                <a:cs typeface="Times New Roman" panose="02020603050405020304" pitchFamily="18" charset="0"/>
              </a:rPr>
              <a:t>B. </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员工绩效考核结果     </a:t>
            </a: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员工的工作态度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员工能力素质的差异</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）对于该公司提出的股票期权计划，正确的理解是（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该计划的获受人可以不购买本公司的股票</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该计划只有在行权价低于行权时本公司股票的市场价格才有价值</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该计划可以使获受人在风险较小的前提下得到较大的激励</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该计划能否实施与该公司的成长性和股票市场的景气程度无关</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6519626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CA206A58-5637-411B-A1AF-2C907027FED7}"/>
              </a:ext>
            </a:extLst>
          </p:cNvPr>
          <p:cNvSpPr/>
          <p:nvPr/>
        </p:nvSpPr>
        <p:spPr>
          <a:xfrm>
            <a:off x="977462" y="484882"/>
            <a:ext cx="10730667" cy="5427127"/>
          </a:xfrm>
          <a:prstGeom prst="rect">
            <a:avLst/>
          </a:prstGeom>
        </p:spPr>
        <p:txBody>
          <a:bodyPr wrap="square">
            <a:spAutoFit/>
          </a:bodyPr>
          <a:lstStyle/>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24</a:t>
            </a:r>
            <a:r>
              <a:rPr lang="zh-CN" altLang="en-US" sz="1600" b="1" kern="100" dirty="0">
                <a:solidFill>
                  <a:srgbClr val="002060"/>
                </a:solidFill>
                <a:latin typeface="黑体" pitchFamily="49" charset="-122"/>
                <a:ea typeface="黑体" pitchFamily="49" charset="-122"/>
                <a:cs typeface="Times New Roman" panose="02020603050405020304" pitchFamily="18" charset="0"/>
              </a:rPr>
              <a:t>考点：案例</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17.</a:t>
            </a:r>
            <a:r>
              <a:rPr lang="zh-CN" altLang="en-US" sz="1600" b="1" kern="100" dirty="0">
                <a:solidFill>
                  <a:srgbClr val="002060"/>
                </a:solidFill>
                <a:latin typeface="黑体" pitchFamily="49" charset="-122"/>
                <a:ea typeface="黑体" pitchFamily="49" charset="-122"/>
                <a:cs typeface="Times New Roman" panose="02020603050405020304" pitchFamily="18" charset="0"/>
              </a:rPr>
              <a:t>某合资公司成立于</a:t>
            </a:r>
            <a:r>
              <a:rPr lang="en-US" altLang="zh-CN" sz="1600" b="1" kern="100" dirty="0">
                <a:solidFill>
                  <a:srgbClr val="002060"/>
                </a:solidFill>
                <a:latin typeface="黑体" pitchFamily="49" charset="-122"/>
                <a:ea typeface="黑体" pitchFamily="49" charset="-122"/>
                <a:cs typeface="Times New Roman" panose="02020603050405020304" pitchFamily="18" charset="0"/>
              </a:rPr>
              <a:t>1995</a:t>
            </a:r>
            <a:r>
              <a:rPr lang="zh-CN" altLang="en-US" sz="1600" b="1" kern="100" dirty="0">
                <a:solidFill>
                  <a:srgbClr val="002060"/>
                </a:solidFill>
                <a:latin typeface="黑体" pitchFamily="49" charset="-122"/>
                <a:ea typeface="黑体" pitchFamily="49" charset="-122"/>
                <a:cs typeface="Times New Roman" panose="02020603050405020304" pitchFamily="18" charset="0"/>
              </a:rPr>
              <a:t>年，目前是中国最重要的中央空调和机房空调产品生产销售厂商之一。公司在人力资源管理方面起步较晚，基础比较薄弱，尚未形成完整的体系，在薪酬福利方面存在严重的问题。早期，公司人员较少，单凭领导一双手、一支笔就可以明确给谁多少工资，但人员激增之后，靠过去的老办法显然不灵，并且这样的做法带有强烈的个人色彩，更谈不上公平性，公正性和竞争性了。为了改变这种情况，公司新聘用了一位人力资源部经理。人力资源部经理上任后经过调查认为，该公司的薪酬分配原则不清晰，存在内部不公平：不同职位之间、不同员工之间的薪酬差别基本上是凭感觉来确定；不能准确了解外部，特别是同行业的薪酬水平，无法准确定位薪酬整体水平：给谁加薪、加多少，老板和员工心里都没底。根据以上材料，回答下列问题：</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1</a:t>
            </a:r>
            <a:r>
              <a:rPr lang="zh-CN" altLang="en-US" sz="1600" b="1" kern="100" dirty="0">
                <a:solidFill>
                  <a:srgbClr val="002060"/>
                </a:solidFill>
                <a:latin typeface="黑体" pitchFamily="49" charset="-122"/>
                <a:ea typeface="黑体" pitchFamily="49" charset="-122"/>
                <a:cs typeface="Times New Roman" panose="02020603050405020304" pitchFamily="18" charset="0"/>
              </a:rPr>
              <a:t>）该公司薪酬管理的主要问题有（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薪酬没有体现不同职位之间的差距  </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薪酬随意性大，没有统一的政策</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员工之间薪酬水平差距不大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薪酬水平没有参考市场水平</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2</a:t>
            </a:r>
            <a:r>
              <a:rPr lang="zh-CN" altLang="en-US" sz="1600" b="1" kern="100" dirty="0">
                <a:solidFill>
                  <a:srgbClr val="002060"/>
                </a:solidFill>
                <a:latin typeface="黑体" pitchFamily="49" charset="-122"/>
                <a:ea typeface="黑体" pitchFamily="49" charset="-122"/>
                <a:cs typeface="Times New Roman" panose="02020603050405020304" pitchFamily="18" charset="0"/>
              </a:rPr>
              <a:t>）为了解决该公司薪酬的内部公平性问题，应进行（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薪酬调查   </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成本分析  </a:t>
            </a: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职位评价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薪酬预算</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zh-CN" altLang="en-US" sz="1600" b="1" kern="100" dirty="0">
                <a:solidFill>
                  <a:srgbClr val="002060"/>
                </a:solidFill>
                <a:latin typeface="黑体" pitchFamily="49" charset="-122"/>
                <a:ea typeface="黑体" pitchFamily="49" charset="-122"/>
                <a:cs typeface="Times New Roman" panose="02020603050405020304" pitchFamily="18" charset="0"/>
              </a:rPr>
              <a:t>（</a:t>
            </a:r>
            <a:r>
              <a:rPr lang="en-US" altLang="zh-CN" sz="1600" b="1" kern="100" dirty="0">
                <a:solidFill>
                  <a:srgbClr val="002060"/>
                </a:solidFill>
                <a:latin typeface="黑体" pitchFamily="49" charset="-122"/>
                <a:ea typeface="黑体" pitchFamily="49" charset="-122"/>
                <a:cs typeface="Times New Roman" panose="02020603050405020304" pitchFamily="18" charset="0"/>
              </a:rPr>
              <a:t>3</a:t>
            </a:r>
            <a:r>
              <a:rPr lang="zh-CN" altLang="en-US" sz="1600" b="1" kern="100" dirty="0">
                <a:solidFill>
                  <a:srgbClr val="002060"/>
                </a:solidFill>
                <a:latin typeface="黑体" pitchFamily="49" charset="-122"/>
                <a:ea typeface="黑体" pitchFamily="49" charset="-122"/>
                <a:cs typeface="Times New Roman" panose="02020603050405020304" pitchFamily="18" charset="0"/>
              </a:rPr>
              <a:t>）为了解决该公司薪酬的外部公平性问题，应进行（  ）</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a:p>
            <a:pPr>
              <a:spcBef>
                <a:spcPts val="750"/>
              </a:spcBef>
              <a:spcAft>
                <a:spcPts val="750"/>
              </a:spcAft>
            </a:pPr>
            <a:r>
              <a:rPr lang="en-US" altLang="zh-CN" sz="1600" b="1" kern="100" dirty="0">
                <a:solidFill>
                  <a:srgbClr val="002060"/>
                </a:solidFill>
                <a:latin typeface="黑体" pitchFamily="49" charset="-122"/>
                <a:ea typeface="黑体" pitchFamily="49" charset="-122"/>
                <a:cs typeface="Times New Roman" panose="02020603050405020304" pitchFamily="18" charset="0"/>
              </a:rPr>
              <a:t>A.</a:t>
            </a:r>
            <a:r>
              <a:rPr lang="zh-CN" altLang="en-US" sz="1600" b="1" kern="100" dirty="0">
                <a:solidFill>
                  <a:srgbClr val="002060"/>
                </a:solidFill>
                <a:latin typeface="黑体" pitchFamily="49" charset="-122"/>
                <a:ea typeface="黑体" pitchFamily="49" charset="-122"/>
                <a:cs typeface="Times New Roman" panose="02020603050405020304" pitchFamily="18" charset="0"/>
              </a:rPr>
              <a:t>工作分析   </a:t>
            </a:r>
            <a:r>
              <a:rPr lang="en-US" altLang="zh-CN" sz="1600" b="1" kern="100" dirty="0">
                <a:solidFill>
                  <a:srgbClr val="002060"/>
                </a:solidFill>
                <a:latin typeface="黑体" pitchFamily="49" charset="-122"/>
                <a:ea typeface="黑体" pitchFamily="49" charset="-122"/>
                <a:cs typeface="Times New Roman" panose="02020603050405020304" pitchFamily="18" charset="0"/>
              </a:rPr>
              <a:t>B.</a:t>
            </a:r>
            <a:r>
              <a:rPr lang="zh-CN" altLang="en-US" sz="1600" b="1" kern="100" dirty="0">
                <a:solidFill>
                  <a:srgbClr val="002060"/>
                </a:solidFill>
                <a:latin typeface="黑体" pitchFamily="49" charset="-122"/>
                <a:ea typeface="黑体" pitchFamily="49" charset="-122"/>
                <a:cs typeface="Times New Roman" panose="02020603050405020304" pitchFamily="18" charset="0"/>
              </a:rPr>
              <a:t>绩效考核 </a:t>
            </a:r>
            <a:r>
              <a:rPr lang="en-US" altLang="zh-CN" sz="1600" b="1" kern="100" dirty="0">
                <a:solidFill>
                  <a:srgbClr val="002060"/>
                </a:solidFill>
                <a:latin typeface="黑体" pitchFamily="49" charset="-122"/>
                <a:ea typeface="黑体" pitchFamily="49" charset="-122"/>
                <a:cs typeface="Times New Roman" panose="02020603050405020304" pitchFamily="18" charset="0"/>
              </a:rPr>
              <a:t>C.</a:t>
            </a:r>
            <a:r>
              <a:rPr lang="zh-CN" altLang="en-US" sz="1600" b="1" kern="100" dirty="0">
                <a:solidFill>
                  <a:srgbClr val="002060"/>
                </a:solidFill>
                <a:latin typeface="黑体" pitchFamily="49" charset="-122"/>
                <a:ea typeface="黑体" pitchFamily="49" charset="-122"/>
                <a:cs typeface="Times New Roman" panose="02020603050405020304" pitchFamily="18" charset="0"/>
              </a:rPr>
              <a:t>薪酬调查   </a:t>
            </a:r>
            <a:r>
              <a:rPr lang="en-US" altLang="zh-CN" sz="1600" b="1" kern="100" dirty="0">
                <a:solidFill>
                  <a:srgbClr val="002060"/>
                </a:solidFill>
                <a:latin typeface="黑体" pitchFamily="49" charset="-122"/>
                <a:ea typeface="黑体" pitchFamily="49" charset="-122"/>
                <a:cs typeface="Times New Roman" panose="02020603050405020304" pitchFamily="18" charset="0"/>
              </a:rPr>
              <a:t>D.</a:t>
            </a:r>
            <a:r>
              <a:rPr lang="zh-CN" altLang="en-US" sz="1600" b="1" kern="100" dirty="0">
                <a:solidFill>
                  <a:srgbClr val="002060"/>
                </a:solidFill>
                <a:latin typeface="黑体" pitchFamily="49" charset="-122"/>
                <a:ea typeface="黑体" pitchFamily="49" charset="-122"/>
                <a:cs typeface="Times New Roman" panose="02020603050405020304" pitchFamily="18" charset="0"/>
              </a:rPr>
              <a:t>薪酬预算</a:t>
            </a:r>
            <a:endParaRPr lang="en-US" altLang="zh-CN" sz="1600" b="1" kern="100" dirty="0">
              <a:solidFill>
                <a:srgbClr val="002060"/>
              </a:solidFill>
              <a:latin typeface="黑体" pitchFamily="49" charset="-122"/>
              <a:ea typeface="黑体" pitchFamily="49" charset="-122"/>
              <a:cs typeface="Times New Roman" panose="02020603050405020304" pitchFamily="18" charset="0"/>
            </a:endParaRPr>
          </a:p>
        </p:txBody>
      </p:sp>
    </p:spTree>
    <p:extLst>
      <p:ext uri="{BB962C8B-B14F-4D97-AF65-F5344CB8AC3E}">
        <p14:creationId xmlns:p14="http://schemas.microsoft.com/office/powerpoint/2010/main" val="2886760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文本框 1">
            <a:extLst>
              <a:ext uri="{FF2B5EF4-FFF2-40B4-BE49-F238E27FC236}">
                <a16:creationId xmlns:a16="http://schemas.microsoft.com/office/drawing/2014/main" id="{0C30B57B-FD1A-4749-B37D-C636DB6427E6}"/>
              </a:ext>
            </a:extLst>
          </p:cNvPr>
          <p:cNvSpPr txBox="1"/>
          <p:nvPr/>
        </p:nvSpPr>
        <p:spPr>
          <a:xfrm>
            <a:off x="3515557" y="2485748"/>
            <a:ext cx="5308847" cy="1569660"/>
          </a:xfrm>
          <a:prstGeom prst="rect">
            <a:avLst/>
          </a:prstGeom>
          <a:noFill/>
        </p:spPr>
        <p:txBody>
          <a:bodyPr wrap="square" rtlCol="0">
            <a:spAutoFit/>
          </a:bodyPr>
          <a:lstStyle/>
          <a:p>
            <a:r>
              <a:rPr lang="en-US" altLang="zh-CN" sz="9600" b="1" dirty="0">
                <a:solidFill>
                  <a:srgbClr val="002060"/>
                </a:solidFill>
                <a:latin typeface="黑体" panose="02010609060101010101" pitchFamily="49" charset="-122"/>
                <a:ea typeface="黑体" panose="02010609060101010101" pitchFamily="49" charset="-122"/>
              </a:rPr>
              <a:t>THANK</a:t>
            </a:r>
            <a:endParaRPr lang="zh-CN" altLang="en-US" sz="9600" b="1" dirty="0">
              <a:solidFill>
                <a:srgbClr val="00206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6880954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CF4F8BA7-B132-49A0-BEBC-BE540CD0808C}"/>
              </a:ext>
            </a:extLst>
          </p:cNvPr>
          <p:cNvSpPr/>
          <p:nvPr/>
        </p:nvSpPr>
        <p:spPr>
          <a:xfrm>
            <a:off x="980704" y="487359"/>
            <a:ext cx="4639412" cy="442878"/>
          </a:xfrm>
          <a:prstGeom prst="rect">
            <a:avLst/>
          </a:prstGeom>
        </p:spPr>
        <p:txBody>
          <a:bodyPr wrap="none">
            <a:spAutoFit/>
          </a:bodyPr>
          <a:lstStyle/>
          <a:p>
            <a:pPr indent="266700"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Calibri" panose="020F0502020204030204" pitchFamily="34" charset="0"/>
              </a:rPr>
              <a:t>1</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适用于企业不同发展战略下的薪酬管理</a:t>
            </a:r>
            <a:endParaRPr lang="zh-CN" altLang="zh-CN" sz="1600" kern="100" dirty="0">
              <a:effectLst/>
              <a:latin typeface="黑体" panose="02010609060101010101" pitchFamily="49" charset="-122"/>
              <a:ea typeface="黑体" panose="02010609060101010101" pitchFamily="49" charset="-122"/>
              <a:cs typeface="Calibri" panose="020F0502020204030204" pitchFamily="34" charset="0"/>
            </a:endParaRPr>
          </a:p>
        </p:txBody>
      </p:sp>
      <p:graphicFrame>
        <p:nvGraphicFramePr>
          <p:cNvPr id="7" name="表格 6">
            <a:extLst>
              <a:ext uri="{FF2B5EF4-FFF2-40B4-BE49-F238E27FC236}">
                <a16:creationId xmlns:a16="http://schemas.microsoft.com/office/drawing/2014/main" id="{58226C1B-F7F2-4247-BA0E-994FA152860E}"/>
              </a:ext>
            </a:extLst>
          </p:cNvPr>
          <p:cNvGraphicFramePr>
            <a:graphicFrameLocks noGrp="1"/>
          </p:cNvGraphicFramePr>
          <p:nvPr>
            <p:extLst>
              <p:ext uri="{D42A27DB-BD31-4B8C-83A1-F6EECF244321}">
                <p14:modId xmlns:p14="http://schemas.microsoft.com/office/powerpoint/2010/main" val="4178786421"/>
              </p:ext>
            </p:extLst>
          </p:nvPr>
        </p:nvGraphicFramePr>
        <p:xfrm>
          <a:off x="691363" y="984222"/>
          <a:ext cx="10982773" cy="5091940"/>
        </p:xfrm>
        <a:graphic>
          <a:graphicData uri="http://schemas.openxmlformats.org/drawingml/2006/table">
            <a:tbl>
              <a:tblPr>
                <a:tableStyleId>{5C22544A-7EE6-4342-B048-85BDC9FD1C3A}</a:tableStyleId>
              </a:tblPr>
              <a:tblGrid>
                <a:gridCol w="1973056">
                  <a:extLst>
                    <a:ext uri="{9D8B030D-6E8A-4147-A177-3AD203B41FA5}">
                      <a16:colId xmlns:a16="http://schemas.microsoft.com/office/drawing/2014/main" val="719660707"/>
                    </a:ext>
                  </a:extLst>
                </a:gridCol>
                <a:gridCol w="9009717">
                  <a:extLst>
                    <a:ext uri="{9D8B030D-6E8A-4147-A177-3AD203B41FA5}">
                      <a16:colId xmlns:a16="http://schemas.microsoft.com/office/drawing/2014/main" val="363565201"/>
                    </a:ext>
                  </a:extLst>
                </a:gridCol>
              </a:tblGrid>
              <a:tr h="0">
                <a:tc>
                  <a:txBody>
                    <a:bodyPr/>
                    <a:lstStyle/>
                    <a:p>
                      <a:pPr indent="266700" algn="ctr">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不同发展战略</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ctr">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具体说明</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3377612200"/>
                  </a:ext>
                </a:extLst>
              </a:tr>
              <a:tr h="0">
                <a:tc>
                  <a:txBody>
                    <a:bodyPr/>
                    <a:lstStyle/>
                    <a:p>
                      <a:pPr indent="266700"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成长战略</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l">
                        <a:lnSpc>
                          <a:spcPct val="150000"/>
                        </a:lnSpc>
                        <a:spcAft>
                          <a:spcPts val="0"/>
                        </a:spcAft>
                      </a:pPr>
                      <a:r>
                        <a:rPr lang="en-US" altLang="zh-CN"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内容：关注市场开发、产品开发、创新等</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indent="266700" algn="l">
                        <a:lnSpc>
                          <a:spcPct val="150000"/>
                        </a:lnSpc>
                        <a:spcAft>
                          <a:spcPts val="0"/>
                        </a:spcAft>
                      </a:pPr>
                      <a:r>
                        <a:rPr lang="en-US" altLang="zh-CN"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类型：内部成长战略和外部成长战略</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indent="266700" algn="l">
                        <a:lnSpc>
                          <a:spcPct val="150000"/>
                        </a:lnSpc>
                        <a:spcAft>
                          <a:spcPts val="0"/>
                        </a:spcAft>
                      </a:pPr>
                      <a:r>
                        <a:rPr lang="en-US" altLang="zh-CN" sz="1800" b="1" u="none" kern="100" dirty="0">
                          <a:solidFill>
                            <a:srgbClr val="002060"/>
                          </a:solidFill>
                          <a:effectLst/>
                          <a:latin typeface="黑体" panose="02010609060101010101" pitchFamily="49" charset="-122"/>
                          <a:ea typeface="黑体" panose="02010609060101010101" pitchFamily="49" charset="-122"/>
                        </a:rPr>
                        <a:t>(3)</a:t>
                      </a:r>
                      <a:r>
                        <a:rPr lang="zh-CN" sz="1800" b="1" u="sng" kern="100" dirty="0">
                          <a:solidFill>
                            <a:srgbClr val="002060"/>
                          </a:solidFill>
                          <a:effectLst/>
                          <a:latin typeface="黑体" panose="02010609060101010101" pitchFamily="49" charset="-122"/>
                          <a:ea typeface="黑体" panose="02010609060101010101" pitchFamily="49" charset="-122"/>
                        </a:rPr>
                        <a:t>指导思想：企业与员工共担风险、共享收益</a:t>
                      </a:r>
                      <a:endParaRPr lang="en-US" altLang="zh-CN" sz="1800" b="1" u="sng" kern="100" dirty="0">
                        <a:solidFill>
                          <a:srgbClr val="002060"/>
                        </a:solidFill>
                        <a:effectLst/>
                        <a:latin typeface="黑体" panose="02010609060101010101" pitchFamily="49" charset="-122"/>
                        <a:ea typeface="黑体" panose="02010609060101010101" pitchFamily="49" charset="-122"/>
                      </a:endParaRPr>
                    </a:p>
                    <a:p>
                      <a:pPr indent="266700" algn="l">
                        <a:lnSpc>
                          <a:spcPct val="150000"/>
                        </a:lnSpc>
                        <a:spcAft>
                          <a:spcPts val="0"/>
                        </a:spcAft>
                      </a:pPr>
                      <a:r>
                        <a:rPr lang="en-US" altLang="zh-CN" sz="1800" b="1" u="sng" kern="100" dirty="0">
                          <a:solidFill>
                            <a:srgbClr val="002060"/>
                          </a:solidFill>
                          <a:effectLst/>
                          <a:latin typeface="黑体" panose="02010609060101010101" pitchFamily="49" charset="-122"/>
                          <a:ea typeface="黑体" panose="02010609060101010101" pitchFamily="49" charset="-122"/>
                        </a:rPr>
                        <a:t>(4)</a:t>
                      </a:r>
                      <a:r>
                        <a:rPr lang="zh-CN" sz="1800" b="1" u="sng" kern="100" dirty="0">
                          <a:solidFill>
                            <a:srgbClr val="002060"/>
                          </a:solidFill>
                          <a:effectLst/>
                          <a:latin typeface="黑体" panose="02010609060101010101" pitchFamily="49" charset="-122"/>
                          <a:ea typeface="黑体" panose="02010609060101010101" pitchFamily="49" charset="-122"/>
                        </a:rPr>
                        <a:t>薪酬方案：短期内提供相对低的基本薪酬，</a:t>
                      </a:r>
                      <a:endParaRPr lang="en-US" altLang="zh-CN" sz="1800" b="1" u="sng" kern="100" dirty="0">
                        <a:solidFill>
                          <a:srgbClr val="002060"/>
                        </a:solidFill>
                        <a:effectLst/>
                        <a:latin typeface="黑体" panose="02010609060101010101" pitchFamily="49" charset="-122"/>
                        <a:ea typeface="黑体" panose="02010609060101010101" pitchFamily="49" charset="-122"/>
                      </a:endParaRPr>
                    </a:p>
                    <a:p>
                      <a:pPr indent="266700" algn="l">
                        <a:lnSpc>
                          <a:spcPct val="150000"/>
                        </a:lnSpc>
                        <a:spcAft>
                          <a:spcPts val="0"/>
                        </a:spcAft>
                      </a:pPr>
                      <a:r>
                        <a:rPr lang="en-US" altLang="zh-CN" sz="1800" b="1" u="sng" kern="100" dirty="0">
                          <a:solidFill>
                            <a:srgbClr val="002060"/>
                          </a:solidFill>
                          <a:effectLst/>
                          <a:latin typeface="黑体" panose="02010609060101010101" pitchFamily="49" charset="-122"/>
                          <a:ea typeface="黑体" panose="02010609060101010101" pitchFamily="49" charset="-122"/>
                        </a:rPr>
                        <a:t>             </a:t>
                      </a:r>
                      <a:r>
                        <a:rPr lang="zh-CN" sz="1800" b="1" u="sng" kern="100" dirty="0">
                          <a:solidFill>
                            <a:srgbClr val="002060"/>
                          </a:solidFill>
                          <a:effectLst/>
                          <a:latin typeface="黑体" panose="02010609060101010101" pitchFamily="49" charset="-122"/>
                          <a:ea typeface="黑体" panose="02010609060101010101" pitchFamily="49" charset="-122"/>
                        </a:rPr>
                        <a:t>长期施行奖金或股票选择权等计划。</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2201268045"/>
                  </a:ext>
                </a:extLst>
              </a:tr>
              <a:tr h="0">
                <a:tc>
                  <a:txBody>
                    <a:bodyPr/>
                    <a:lstStyle/>
                    <a:p>
                      <a:pPr indent="266700"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稳定战略或集中战略</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just">
                        <a:lnSpc>
                          <a:spcPct val="150000"/>
                        </a:lnSpc>
                        <a:spcAft>
                          <a:spcPts val="0"/>
                        </a:spcAft>
                      </a:pPr>
                      <a:r>
                        <a:rPr lang="en-US" altLang="zh-CN" sz="1800" b="1" u="sng" kern="100" dirty="0">
                          <a:solidFill>
                            <a:srgbClr val="002060"/>
                          </a:solidFill>
                          <a:effectLst/>
                          <a:latin typeface="黑体" panose="02010609060101010101" pitchFamily="49" charset="-122"/>
                          <a:ea typeface="黑体" panose="02010609060101010101" pitchFamily="49" charset="-122"/>
                        </a:rPr>
                        <a:t>(1)</a:t>
                      </a:r>
                      <a:r>
                        <a:rPr lang="zh-CN" sz="1800" b="1" u="sng" kern="100" dirty="0">
                          <a:solidFill>
                            <a:srgbClr val="002060"/>
                          </a:solidFill>
                          <a:effectLst/>
                          <a:latin typeface="黑体" panose="02010609060101010101" pitchFamily="49" charset="-122"/>
                          <a:ea typeface="黑体" panose="02010609060101010101" pitchFamily="49" charset="-122"/>
                        </a:rPr>
                        <a:t>强调市场份额或运营成本</a:t>
                      </a:r>
                      <a:endParaRPr lang="en-US" altLang="zh-CN" sz="1800" b="1" u="none"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en-US" altLang="zh-CN" sz="1800" b="1" u="sng" kern="100" dirty="0">
                          <a:solidFill>
                            <a:srgbClr val="002060"/>
                          </a:solidFill>
                          <a:effectLst/>
                          <a:latin typeface="黑体" panose="02010609060101010101" pitchFamily="49" charset="-122"/>
                          <a:ea typeface="黑体" panose="02010609060101010101" pitchFamily="49" charset="-122"/>
                        </a:rPr>
                        <a:t>(2)</a:t>
                      </a:r>
                      <a:r>
                        <a:rPr lang="zh-CN" sz="1800" b="1" u="sng" kern="100" dirty="0">
                          <a:solidFill>
                            <a:srgbClr val="002060"/>
                          </a:solidFill>
                          <a:effectLst/>
                          <a:latin typeface="黑体" panose="02010609060101010101" pitchFamily="49" charset="-122"/>
                          <a:ea typeface="黑体" panose="02010609060101010101" pitchFamily="49" charset="-122"/>
                        </a:rPr>
                        <a:t>薪酬决策的集中度比较高，薪酬的确定基础主要是员工从事的职位本身</a:t>
                      </a:r>
                      <a:r>
                        <a:rPr lang="zh-CN" sz="1800" b="1" kern="100" dirty="0">
                          <a:solidFill>
                            <a:srgbClr val="002060"/>
                          </a:solidFill>
                          <a:effectLst/>
                          <a:latin typeface="黑体" panose="02010609060101010101" pitchFamily="49" charset="-122"/>
                          <a:ea typeface="黑体" panose="02010609060101010101" pitchFamily="49" charset="-122"/>
                        </a:rPr>
                        <a:t>。</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en-US" altLang="zh-CN" sz="1800" b="1" u="none" kern="100" dirty="0">
                          <a:solidFill>
                            <a:srgbClr val="002060"/>
                          </a:solidFill>
                          <a:effectLst/>
                          <a:latin typeface="黑体" panose="02010609060101010101" pitchFamily="49" charset="-122"/>
                          <a:ea typeface="黑体" panose="02010609060101010101" pitchFamily="49" charset="-122"/>
                        </a:rPr>
                        <a:t>(3)</a:t>
                      </a:r>
                      <a:r>
                        <a:rPr lang="zh-CN" sz="1800" b="1" u="sng" kern="100" dirty="0">
                          <a:solidFill>
                            <a:srgbClr val="002060"/>
                          </a:solidFill>
                          <a:effectLst/>
                          <a:latin typeface="黑体" panose="02010609060101010101" pitchFamily="49" charset="-122"/>
                          <a:ea typeface="黑体" panose="02010609060101010101" pitchFamily="49" charset="-122"/>
                        </a:rPr>
                        <a:t>薪酬结构：基本薪酬和福利所占的比重较大</a:t>
                      </a:r>
                      <a:endParaRPr lang="en-US" altLang="zh-CN" sz="1800" b="1" u="sng"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en-US" altLang="zh-CN" sz="1800" b="1" u="none" kern="100" dirty="0">
                          <a:solidFill>
                            <a:srgbClr val="002060"/>
                          </a:solidFill>
                          <a:effectLst/>
                          <a:latin typeface="黑体" panose="02010609060101010101" pitchFamily="49" charset="-122"/>
                          <a:ea typeface="黑体" panose="02010609060101010101" pitchFamily="49" charset="-122"/>
                        </a:rPr>
                        <a:t>(4)</a:t>
                      </a:r>
                      <a:r>
                        <a:rPr lang="zh-CN" sz="1800" b="1" u="sng" kern="100" dirty="0">
                          <a:solidFill>
                            <a:srgbClr val="002060"/>
                          </a:solidFill>
                          <a:effectLst/>
                          <a:latin typeface="黑体" panose="02010609060101010101" pitchFamily="49" charset="-122"/>
                          <a:ea typeface="黑体" panose="02010609060101010101" pitchFamily="49" charset="-122"/>
                        </a:rPr>
                        <a:t>薪酬水平：一般采取市场跟随或略高于市场水平的薪酬，长期内不会太大增长。</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3320527247"/>
                  </a:ext>
                </a:extLst>
              </a:tr>
              <a:tr h="0">
                <a:tc>
                  <a:txBody>
                    <a:bodyPr/>
                    <a:lstStyle/>
                    <a:p>
                      <a:pPr indent="266700" algn="just">
                        <a:lnSpc>
                          <a:spcPct val="150000"/>
                        </a:lnSpc>
                        <a:spcAft>
                          <a:spcPts val="0"/>
                        </a:spcAft>
                      </a:pP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收缩战略或精简战略</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a:t>
                      </a:r>
                      <a:r>
                        <a:rPr lang="zh-CN" sz="1800" b="1" u="sng" kern="100" dirty="0">
                          <a:solidFill>
                            <a:srgbClr val="002060"/>
                          </a:solidFill>
                          <a:effectLst/>
                          <a:latin typeface="黑体" panose="02010609060101010101" pitchFamily="49" charset="-122"/>
                          <a:ea typeface="黑体" panose="02010609060101010101" pitchFamily="49" charset="-122"/>
                        </a:rPr>
                        <a:t>指导思想：将企业经营业绩与员工收入挂钩</a:t>
                      </a:r>
                      <a:endParaRPr 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a:t>
                      </a:r>
                      <a:r>
                        <a:rPr lang="zh-CN" sz="1800" b="1" u="sng" kern="100" dirty="0">
                          <a:solidFill>
                            <a:srgbClr val="002060"/>
                          </a:solidFill>
                          <a:effectLst/>
                          <a:latin typeface="黑体" panose="02010609060101010101" pitchFamily="49" charset="-122"/>
                          <a:ea typeface="黑体" panose="02010609060101010101" pitchFamily="49" charset="-122"/>
                        </a:rPr>
                        <a:t>薪酬结构：基本薪酬所占比例相对较低</a:t>
                      </a:r>
                      <a:endParaRPr lang="en-US" altLang="zh-CN" sz="1800" b="1" u="sng"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altLang="en-US" sz="1800" b="1" u="sng"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rPr>
                        <a:t>（</a:t>
                      </a:r>
                      <a:r>
                        <a:rPr lang="en-US" altLang="zh-CN" sz="1800" b="1" u="sng"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rPr>
                        <a:t>3</a:t>
                      </a:r>
                      <a:r>
                        <a:rPr lang="zh-CN" altLang="en-US" sz="1800" b="1" u="sng"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rPr>
                        <a:t>）尝试实行员工股份所有权计划，</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909472534"/>
                  </a:ext>
                </a:extLst>
              </a:tr>
            </a:tbl>
          </a:graphicData>
        </a:graphic>
      </p:graphicFrame>
    </p:spTree>
    <p:extLst>
      <p:ext uri="{BB962C8B-B14F-4D97-AF65-F5344CB8AC3E}">
        <p14:creationId xmlns:p14="http://schemas.microsoft.com/office/powerpoint/2010/main" val="6745270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554288CF-E7AD-4E0F-A993-ACC6B9BFFA6B}"/>
              </a:ext>
            </a:extLst>
          </p:cNvPr>
          <p:cNvSpPr/>
          <p:nvPr/>
        </p:nvSpPr>
        <p:spPr>
          <a:xfrm>
            <a:off x="850213" y="487359"/>
            <a:ext cx="4639412" cy="442878"/>
          </a:xfrm>
          <a:prstGeom prst="rect">
            <a:avLst/>
          </a:prstGeom>
        </p:spPr>
        <p:txBody>
          <a:bodyPr wrap="none">
            <a:spAutoFit/>
          </a:bodyPr>
          <a:lstStyle/>
          <a:p>
            <a:pPr indent="266700"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Calibri" panose="020F0502020204030204" pitchFamily="34" charset="0"/>
              </a:rPr>
              <a:t>2</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适用于企业不同竞争战略下的薪酬管理</a:t>
            </a:r>
            <a:endParaRPr lang="zh-CN" altLang="zh-CN" sz="1600" kern="100" dirty="0">
              <a:effectLst/>
              <a:latin typeface="黑体" panose="02010609060101010101" pitchFamily="49" charset="-122"/>
              <a:ea typeface="黑体" panose="02010609060101010101" pitchFamily="49" charset="-122"/>
              <a:cs typeface="Calibri" panose="020F0502020204030204" pitchFamily="34" charset="0"/>
            </a:endParaRPr>
          </a:p>
        </p:txBody>
      </p:sp>
      <p:graphicFrame>
        <p:nvGraphicFramePr>
          <p:cNvPr id="7" name="表格 6">
            <a:extLst>
              <a:ext uri="{FF2B5EF4-FFF2-40B4-BE49-F238E27FC236}">
                <a16:creationId xmlns:a16="http://schemas.microsoft.com/office/drawing/2014/main" id="{46420616-6E58-44C2-869C-ADDA99563A9A}"/>
              </a:ext>
            </a:extLst>
          </p:cNvPr>
          <p:cNvGraphicFramePr>
            <a:graphicFrameLocks noGrp="1"/>
          </p:cNvGraphicFramePr>
          <p:nvPr>
            <p:extLst>
              <p:ext uri="{D42A27DB-BD31-4B8C-83A1-F6EECF244321}">
                <p14:modId xmlns:p14="http://schemas.microsoft.com/office/powerpoint/2010/main" val="1021571614"/>
              </p:ext>
            </p:extLst>
          </p:nvPr>
        </p:nvGraphicFramePr>
        <p:xfrm>
          <a:off x="958698" y="983294"/>
          <a:ext cx="10412716" cy="5091940"/>
        </p:xfrm>
        <a:graphic>
          <a:graphicData uri="http://schemas.openxmlformats.org/drawingml/2006/table">
            <a:tbl>
              <a:tblPr>
                <a:tableStyleId>{5C22544A-7EE6-4342-B048-85BDC9FD1C3A}</a:tableStyleId>
              </a:tblPr>
              <a:tblGrid>
                <a:gridCol w="2285138">
                  <a:extLst>
                    <a:ext uri="{9D8B030D-6E8A-4147-A177-3AD203B41FA5}">
                      <a16:colId xmlns:a16="http://schemas.microsoft.com/office/drawing/2014/main" val="1384285622"/>
                    </a:ext>
                  </a:extLst>
                </a:gridCol>
                <a:gridCol w="8127578">
                  <a:extLst>
                    <a:ext uri="{9D8B030D-6E8A-4147-A177-3AD203B41FA5}">
                      <a16:colId xmlns:a16="http://schemas.microsoft.com/office/drawing/2014/main" val="2387164416"/>
                    </a:ext>
                  </a:extLst>
                </a:gridCol>
              </a:tblGrid>
              <a:tr h="240665">
                <a:tc>
                  <a:txBody>
                    <a:bodyPr/>
                    <a:lstStyle/>
                    <a:p>
                      <a:pPr indent="266700" algn="ctr">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不同竞争战略</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ctr">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具体说明</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3590084914"/>
                  </a:ext>
                </a:extLst>
              </a:tr>
              <a:tr h="0">
                <a:tc>
                  <a:txBody>
                    <a:bodyPr/>
                    <a:lstStyle/>
                    <a:p>
                      <a:pPr indent="266700"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altLang="en-US" sz="1800" b="1" kern="100" dirty="0">
                          <a:solidFill>
                            <a:srgbClr val="002060"/>
                          </a:solidFill>
                          <a:effectLst/>
                          <a:latin typeface="黑体" panose="02010609060101010101" pitchFamily="49" charset="-122"/>
                          <a:ea typeface="黑体" panose="02010609060101010101" pitchFamily="49" charset="-122"/>
                        </a:rPr>
                        <a:t>差异化战略   （创新战略）</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marL="279400" indent="-279400" algn="just">
                        <a:lnSpc>
                          <a:spcPct val="150000"/>
                        </a:lnSpc>
                        <a:spcAft>
                          <a:spcPts val="0"/>
                        </a:spcAft>
                      </a:pPr>
                      <a:r>
                        <a:rPr lang="en-US" altLang="zh-CN" sz="1800" b="1" kern="100" dirty="0">
                          <a:solidFill>
                            <a:srgbClr val="002060"/>
                          </a:solidFill>
                          <a:effectLst/>
                          <a:latin typeface="黑体" panose="02010609060101010101" pitchFamily="49" charset="-122"/>
                          <a:ea typeface="黑体" panose="02010609060101010101" pitchFamily="49" charset="-122"/>
                        </a:rPr>
                        <a:t>(1)</a:t>
                      </a:r>
                      <a:r>
                        <a:rPr lang="zh-CN" altLang="en-US" sz="1800" b="1" kern="100" dirty="0">
                          <a:solidFill>
                            <a:srgbClr val="002060"/>
                          </a:solidFill>
                          <a:effectLst/>
                          <a:latin typeface="黑体" panose="02010609060101010101" pitchFamily="49" charset="-122"/>
                          <a:ea typeface="黑体" panose="02010609060101010101" pitchFamily="49" charset="-122"/>
                        </a:rPr>
                        <a:t>采用创新战略的企业强调</a:t>
                      </a:r>
                      <a:r>
                        <a:rPr lang="zh-CN" sz="1800" b="1" kern="100" dirty="0">
                          <a:solidFill>
                            <a:srgbClr val="002060"/>
                          </a:solidFill>
                          <a:effectLst/>
                          <a:latin typeface="黑体" panose="02010609060101010101" pitchFamily="49" charset="-122"/>
                          <a:ea typeface="黑体" panose="02010609060101010101" pitchFamily="49" charset="-122"/>
                        </a:rPr>
                        <a:t>：</a:t>
                      </a:r>
                      <a:r>
                        <a:rPr lang="zh-CN" altLang="en-US" sz="1800" b="1" kern="100" dirty="0">
                          <a:solidFill>
                            <a:srgbClr val="002060"/>
                          </a:solidFill>
                          <a:effectLst/>
                          <a:latin typeface="黑体" panose="02010609060101010101" pitchFamily="49" charset="-122"/>
                          <a:ea typeface="黑体" panose="02010609060101010101" pitchFamily="49" charset="-122"/>
                        </a:rPr>
                        <a:t>产品市场上的领袖地位及客户满意度。</a:t>
                      </a:r>
                      <a:endParaRPr lang="zh-CN" sz="1800" b="1" kern="100" dirty="0">
                        <a:solidFill>
                          <a:srgbClr val="002060"/>
                        </a:solidFill>
                        <a:effectLst/>
                        <a:latin typeface="黑体" panose="02010609060101010101" pitchFamily="49" charset="-122"/>
                        <a:ea typeface="黑体" panose="02010609060101010101" pitchFamily="49" charset="-122"/>
                      </a:endParaRPr>
                    </a:p>
                    <a:p>
                      <a:pPr marL="349250" indent="-349250" algn="just">
                        <a:lnSpc>
                          <a:spcPct val="150000"/>
                        </a:lnSpc>
                        <a:spcAft>
                          <a:spcPts val="0"/>
                        </a:spcAft>
                      </a:pPr>
                      <a:r>
                        <a:rPr lang="en-US" altLang="zh-CN" sz="1800" b="1" u="sng" kern="100" dirty="0">
                          <a:solidFill>
                            <a:srgbClr val="002060"/>
                          </a:solidFill>
                          <a:effectLst/>
                          <a:latin typeface="黑体" panose="02010609060101010101" pitchFamily="49" charset="-122"/>
                          <a:ea typeface="黑体" panose="02010609060101010101" pitchFamily="49" charset="-122"/>
                        </a:rPr>
                        <a:t>(2)</a:t>
                      </a:r>
                      <a:r>
                        <a:rPr lang="zh-CN" sz="1800" b="1" u="sng" kern="100" dirty="0">
                          <a:solidFill>
                            <a:srgbClr val="002060"/>
                          </a:solidFill>
                          <a:effectLst/>
                          <a:latin typeface="黑体" panose="02010609060101010101" pitchFamily="49" charset="-122"/>
                          <a:ea typeface="黑体" panose="02010609060101010101" pitchFamily="49" charset="-122"/>
                        </a:rPr>
                        <a:t>薪酬体系：非常注重对产品创新、技术创新和新的生产方法给予足够的报酬或奖励</a:t>
                      </a:r>
                      <a:endParaRPr lang="en-US" altLang="zh-CN" sz="1800" b="1" u="sng" kern="100" dirty="0">
                        <a:solidFill>
                          <a:srgbClr val="002060"/>
                        </a:solidFill>
                        <a:effectLst/>
                        <a:latin typeface="黑体" panose="02010609060101010101" pitchFamily="49" charset="-122"/>
                        <a:ea typeface="黑体" panose="02010609060101010101" pitchFamily="49" charset="-122"/>
                      </a:endParaRPr>
                    </a:p>
                    <a:p>
                      <a:pPr marL="349250" indent="-349250" algn="just">
                        <a:lnSpc>
                          <a:spcPct val="150000"/>
                        </a:lnSpc>
                        <a:spcAft>
                          <a:spcPts val="0"/>
                        </a:spcAft>
                      </a:pPr>
                      <a:r>
                        <a:rPr lang="en-US" altLang="zh-CN" sz="1800" b="1" u="none" kern="100" dirty="0">
                          <a:solidFill>
                            <a:srgbClr val="002060"/>
                          </a:solidFill>
                          <a:effectLst/>
                          <a:latin typeface="黑体" panose="02010609060101010101" pitchFamily="49" charset="-122"/>
                          <a:ea typeface="黑体" panose="02010609060101010101" pitchFamily="49" charset="-122"/>
                        </a:rPr>
                        <a:t>(3)</a:t>
                      </a:r>
                      <a:r>
                        <a:rPr lang="zh-CN" sz="1800" b="1" u="sng" kern="100" dirty="0">
                          <a:solidFill>
                            <a:srgbClr val="002060"/>
                          </a:solidFill>
                          <a:effectLst/>
                          <a:latin typeface="黑体" panose="02010609060101010101" pitchFamily="49" charset="-122"/>
                          <a:ea typeface="黑体" panose="02010609060101010101" pitchFamily="49" charset="-122"/>
                        </a:rPr>
                        <a:t>基本报酬：以劳动力市场通行水平为准且略高于市场水平</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1042513126"/>
                  </a:ext>
                </a:extLst>
              </a:tr>
              <a:tr h="0">
                <a:tc>
                  <a:txBody>
                    <a:bodyPr/>
                    <a:lstStyle/>
                    <a:p>
                      <a:pPr indent="266700"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成本领先战略</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1</a:t>
                      </a:r>
                      <a:r>
                        <a:rPr lang="zh-CN" sz="1800" b="1" kern="100">
                          <a:solidFill>
                            <a:srgbClr val="002060"/>
                          </a:solidFill>
                          <a:effectLst/>
                          <a:latin typeface="黑体" panose="02010609060101010101" pitchFamily="49" charset="-122"/>
                          <a:ea typeface="黑体" panose="02010609060101010101" pitchFamily="49" charset="-122"/>
                        </a:rPr>
                        <a:t>）追求：效率最大化、成本最小化</a:t>
                      </a:r>
                    </a:p>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2</a:t>
                      </a:r>
                      <a:r>
                        <a:rPr lang="zh-CN" sz="1800" b="1"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薪酬水平：比竞争对手的薪酬相对较低</a:t>
                      </a:r>
                      <a:endParaRPr lang="zh-CN" sz="1800" b="1" kern="10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100">
                          <a:solidFill>
                            <a:srgbClr val="002060"/>
                          </a:solidFill>
                          <a:effectLst/>
                          <a:latin typeface="黑体" panose="02010609060101010101" pitchFamily="49" charset="-122"/>
                          <a:ea typeface="黑体" panose="02010609060101010101" pitchFamily="49" charset="-122"/>
                        </a:rPr>
                        <a:t>（</a:t>
                      </a:r>
                      <a:r>
                        <a:rPr lang="en-US" sz="1800" b="1" kern="100">
                          <a:solidFill>
                            <a:srgbClr val="002060"/>
                          </a:solidFill>
                          <a:effectLst/>
                          <a:latin typeface="黑体" panose="02010609060101010101" pitchFamily="49" charset="-122"/>
                          <a:ea typeface="黑体" panose="02010609060101010101" pitchFamily="49" charset="-122"/>
                        </a:rPr>
                        <a:t>3</a:t>
                      </a:r>
                      <a:r>
                        <a:rPr lang="zh-CN" sz="1800" b="1" kern="100">
                          <a:solidFill>
                            <a:srgbClr val="002060"/>
                          </a:solidFill>
                          <a:effectLst/>
                          <a:latin typeface="黑体" panose="02010609060101010101" pitchFamily="49" charset="-122"/>
                          <a:ea typeface="黑体" panose="02010609060101010101" pitchFamily="49" charset="-122"/>
                        </a:rPr>
                        <a:t>）</a:t>
                      </a:r>
                      <a:r>
                        <a:rPr lang="zh-CN" sz="1800" b="1" u="sng" kern="100">
                          <a:solidFill>
                            <a:srgbClr val="002060"/>
                          </a:solidFill>
                          <a:effectLst/>
                          <a:latin typeface="黑体" panose="02010609060101010101" pitchFamily="49" charset="-122"/>
                          <a:ea typeface="黑体" panose="02010609060101010101" pitchFamily="49" charset="-122"/>
                        </a:rPr>
                        <a:t>薪酬结构：奖金所占的比例相对较大</a:t>
                      </a:r>
                      <a:endParaRPr lang="zh-CN" sz="1800" b="1" kern="10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4193427239"/>
                  </a:ext>
                </a:extLst>
              </a:tr>
              <a:tr h="0">
                <a:tc>
                  <a:txBody>
                    <a:bodyPr/>
                    <a:lstStyle/>
                    <a:p>
                      <a:pPr indent="266700"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3.</a:t>
                      </a:r>
                      <a:r>
                        <a:rPr lang="zh-CN" altLang="en-US" sz="1800" b="1" kern="100" dirty="0">
                          <a:solidFill>
                            <a:srgbClr val="002060"/>
                          </a:solidFill>
                          <a:effectLst/>
                          <a:latin typeface="黑体" panose="02010609060101010101" pitchFamily="49" charset="-122"/>
                          <a:ea typeface="黑体" panose="02010609060101010101" pitchFamily="49" charset="-122"/>
                        </a:rPr>
                        <a:t>市场集中</a:t>
                      </a:r>
                      <a:r>
                        <a:rPr lang="zh-CN" sz="1800" b="1" kern="100" dirty="0">
                          <a:solidFill>
                            <a:srgbClr val="002060"/>
                          </a:solidFill>
                          <a:effectLst/>
                          <a:latin typeface="黑体" panose="02010609060101010101" pitchFamily="49" charset="-122"/>
                          <a:ea typeface="黑体" panose="02010609060101010101" pitchFamily="49" charset="-122"/>
                        </a:rPr>
                        <a:t>战略</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just">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rPr>
                        <a:t>把自己的产品或服务重点放在某一地区或某些特定客户上</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）以提高客户服务质量、服务效率等来赢得竞争优势</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）强调客户满意度</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altLang="en-US" sz="1800" b="1" u="none" kern="100" dirty="0">
                          <a:solidFill>
                            <a:srgbClr val="002060"/>
                          </a:solidFill>
                          <a:effectLst/>
                          <a:latin typeface="黑体" panose="02010609060101010101" pitchFamily="49" charset="-122"/>
                          <a:ea typeface="黑体" panose="02010609060101010101" pitchFamily="49" charset="-122"/>
                        </a:rPr>
                        <a:t>（</a:t>
                      </a:r>
                      <a:r>
                        <a:rPr lang="en-US" altLang="zh-CN" sz="1800" b="1" u="none" kern="100" dirty="0">
                          <a:solidFill>
                            <a:srgbClr val="002060"/>
                          </a:solidFill>
                          <a:effectLst/>
                          <a:latin typeface="黑体" panose="02010609060101010101" pitchFamily="49" charset="-122"/>
                          <a:ea typeface="黑体" panose="02010609060101010101" pitchFamily="49" charset="-122"/>
                        </a:rPr>
                        <a:t>3</a:t>
                      </a:r>
                      <a:r>
                        <a:rPr lang="zh-CN" altLang="en-US" sz="1800" b="1" u="none" kern="100" dirty="0">
                          <a:solidFill>
                            <a:srgbClr val="002060"/>
                          </a:solidFill>
                          <a:effectLst/>
                          <a:latin typeface="黑体" panose="02010609060101010101" pitchFamily="49" charset="-122"/>
                          <a:ea typeface="黑体" panose="02010609060101010101" pitchFamily="49" charset="-122"/>
                        </a:rPr>
                        <a:t>）</a:t>
                      </a:r>
                      <a:r>
                        <a:rPr lang="zh-CN" sz="1800" b="1" u="sng" kern="100" dirty="0">
                          <a:solidFill>
                            <a:srgbClr val="002060"/>
                          </a:solidFill>
                          <a:effectLst/>
                          <a:latin typeface="黑体" panose="02010609060101010101" pitchFamily="49" charset="-122"/>
                          <a:ea typeface="黑体" panose="02010609060101010101" pitchFamily="49" charset="-122"/>
                        </a:rPr>
                        <a:t>薪酬体系</a:t>
                      </a:r>
                      <a:r>
                        <a:rPr lang="zh-CN" sz="1800" b="1" kern="100" dirty="0">
                          <a:solidFill>
                            <a:srgbClr val="002060"/>
                          </a:solidFill>
                          <a:effectLst/>
                          <a:latin typeface="黑体" panose="02010609060101010101" pitchFamily="49" charset="-122"/>
                          <a:ea typeface="黑体" panose="02010609060101010101" pitchFamily="49" charset="-122"/>
                        </a:rPr>
                        <a:t>：根据员工向客户提供服务的</a:t>
                      </a:r>
                      <a:r>
                        <a:rPr lang="zh-CN" sz="1800" b="1" u="sng" kern="100" dirty="0">
                          <a:solidFill>
                            <a:srgbClr val="002060"/>
                          </a:solidFill>
                          <a:effectLst/>
                          <a:latin typeface="黑体" panose="02010609060101010101" pitchFamily="49" charset="-122"/>
                          <a:ea typeface="黑体" panose="02010609060101010101" pitchFamily="49" charset="-122"/>
                        </a:rPr>
                        <a:t>数量与质量来支付薪酬</a:t>
                      </a:r>
                      <a:r>
                        <a:rPr lang="zh-CN" sz="1800" b="1" kern="100" dirty="0">
                          <a:solidFill>
                            <a:srgbClr val="002060"/>
                          </a:solidFill>
                          <a:effectLst/>
                          <a:latin typeface="黑体" panose="02010609060101010101" pitchFamily="49" charset="-122"/>
                          <a:ea typeface="黑体" panose="02010609060101010101" pitchFamily="49" charset="-122"/>
                        </a:rPr>
                        <a:t>，或根据客户对员工及员工群体所提供</a:t>
                      </a:r>
                      <a:r>
                        <a:rPr lang="zh-CN" sz="1800" b="1" u="sng" kern="100" dirty="0">
                          <a:solidFill>
                            <a:srgbClr val="002060"/>
                          </a:solidFill>
                          <a:effectLst/>
                          <a:latin typeface="黑体" panose="02010609060101010101" pitchFamily="49" charset="-122"/>
                          <a:ea typeface="黑体" panose="02010609060101010101" pitchFamily="49" charset="-122"/>
                        </a:rPr>
                        <a:t>服务的评价来支付奖金。</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1092760474"/>
                  </a:ext>
                </a:extLst>
              </a:tr>
            </a:tbl>
          </a:graphicData>
        </a:graphic>
      </p:graphicFrame>
    </p:spTree>
    <p:extLst>
      <p:ext uri="{BB962C8B-B14F-4D97-AF65-F5344CB8AC3E}">
        <p14:creationId xmlns:p14="http://schemas.microsoft.com/office/powerpoint/2010/main" val="26450444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cstate="print"/>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554288CF-E7AD-4E0F-A993-ACC6B9BFFA6B}"/>
              </a:ext>
            </a:extLst>
          </p:cNvPr>
          <p:cNvSpPr/>
          <p:nvPr/>
        </p:nvSpPr>
        <p:spPr>
          <a:xfrm>
            <a:off x="820586" y="496111"/>
            <a:ext cx="2082621" cy="442878"/>
          </a:xfrm>
          <a:prstGeom prst="rect">
            <a:avLst/>
          </a:prstGeom>
        </p:spPr>
        <p:txBody>
          <a:bodyPr wrap="none">
            <a:spAutoFit/>
          </a:bodyPr>
          <a:lstStyle/>
          <a:p>
            <a:pPr indent="266700" algn="just">
              <a:lnSpc>
                <a:spcPct val="150000"/>
              </a:lnSpc>
              <a:spcAft>
                <a:spcPts val="0"/>
              </a:spcAft>
            </a:pPr>
            <a:r>
              <a:rPr lang="en-US" altLang="zh-CN" b="1" u="sng" kern="100" dirty="0">
                <a:solidFill>
                  <a:srgbClr val="993300"/>
                </a:solidFill>
                <a:latin typeface="黑体" panose="02010609060101010101" pitchFamily="49" charset="-122"/>
                <a:ea typeface="黑体" panose="02010609060101010101" pitchFamily="49" charset="-122"/>
                <a:cs typeface="Calibri" panose="020F0502020204030204" pitchFamily="34" charset="0"/>
              </a:rPr>
              <a:t>3</a:t>
            </a:r>
            <a:r>
              <a:rPr lang="en-US" altLang="zh-CN"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a:t>
            </a:r>
            <a:r>
              <a:rPr lang="zh-CN" altLang="en-US" b="1" u="sng" kern="100" dirty="0">
                <a:solidFill>
                  <a:srgbClr val="993300"/>
                </a:solidFill>
                <a:latin typeface="黑体" panose="02010609060101010101" pitchFamily="49" charset="-122"/>
                <a:ea typeface="黑体" panose="02010609060101010101" pitchFamily="49" charset="-122"/>
                <a:cs typeface="Times New Roman" panose="02020603050405020304" pitchFamily="18" charset="0"/>
              </a:rPr>
              <a:t>全面薪酬战略</a:t>
            </a:r>
            <a:endParaRPr lang="zh-CN" altLang="zh-CN" sz="1600" kern="100" dirty="0">
              <a:effectLst/>
              <a:latin typeface="黑体" panose="02010609060101010101" pitchFamily="49" charset="-122"/>
              <a:ea typeface="黑体" panose="02010609060101010101" pitchFamily="49" charset="-122"/>
              <a:cs typeface="Calibri" panose="020F0502020204030204" pitchFamily="34" charset="0"/>
            </a:endParaRPr>
          </a:p>
        </p:txBody>
      </p:sp>
      <p:graphicFrame>
        <p:nvGraphicFramePr>
          <p:cNvPr id="7" name="表格 6">
            <a:extLst>
              <a:ext uri="{FF2B5EF4-FFF2-40B4-BE49-F238E27FC236}">
                <a16:creationId xmlns:a16="http://schemas.microsoft.com/office/drawing/2014/main" id="{46420616-6E58-44C2-869C-ADDA99563A9A}"/>
              </a:ext>
            </a:extLst>
          </p:cNvPr>
          <p:cNvGraphicFramePr>
            <a:graphicFrameLocks noGrp="1"/>
          </p:cNvGraphicFramePr>
          <p:nvPr>
            <p:extLst>
              <p:ext uri="{D42A27DB-BD31-4B8C-83A1-F6EECF244321}">
                <p14:modId xmlns:p14="http://schemas.microsoft.com/office/powerpoint/2010/main" val="664196533"/>
              </p:ext>
            </p:extLst>
          </p:nvPr>
        </p:nvGraphicFramePr>
        <p:xfrm>
          <a:off x="483870" y="992046"/>
          <a:ext cx="11259492" cy="5914900"/>
        </p:xfrm>
        <a:graphic>
          <a:graphicData uri="http://schemas.openxmlformats.org/drawingml/2006/table">
            <a:tbl>
              <a:tblPr>
                <a:tableStyleId>{5C22544A-7EE6-4342-B048-85BDC9FD1C3A}</a:tableStyleId>
              </a:tblPr>
              <a:tblGrid>
                <a:gridCol w="1918511">
                  <a:extLst>
                    <a:ext uri="{9D8B030D-6E8A-4147-A177-3AD203B41FA5}">
                      <a16:colId xmlns:a16="http://schemas.microsoft.com/office/drawing/2014/main" val="1384285622"/>
                    </a:ext>
                  </a:extLst>
                </a:gridCol>
                <a:gridCol w="9340981">
                  <a:extLst>
                    <a:ext uri="{9D8B030D-6E8A-4147-A177-3AD203B41FA5}">
                      <a16:colId xmlns:a16="http://schemas.microsoft.com/office/drawing/2014/main" val="2387164416"/>
                    </a:ext>
                  </a:extLst>
                </a:gridCol>
              </a:tblGrid>
              <a:tr h="240665">
                <a:tc>
                  <a:txBody>
                    <a:bodyPr/>
                    <a:lstStyle/>
                    <a:p>
                      <a:pPr indent="266700" algn="ctr">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rPr>
                        <a:t>全面薪酬战略</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ctr">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说明</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3590084914"/>
                  </a:ext>
                </a:extLst>
              </a:tr>
              <a:tr h="0">
                <a:tc>
                  <a:txBody>
                    <a:bodyPr/>
                    <a:lstStyle/>
                    <a:p>
                      <a:pPr indent="266700"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1.</a:t>
                      </a:r>
                      <a:r>
                        <a:rPr lang="zh-CN" altLang="en-US" sz="1800" b="1" kern="100" dirty="0">
                          <a:solidFill>
                            <a:srgbClr val="002060"/>
                          </a:solidFill>
                          <a:effectLst/>
                          <a:latin typeface="黑体" panose="02010609060101010101" pitchFamily="49" charset="-122"/>
                          <a:ea typeface="黑体" panose="02010609060101010101" pitchFamily="49" charset="-122"/>
                        </a:rPr>
                        <a:t>概念</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marL="279400" indent="-279400" algn="just">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rPr>
                        <a:t>是一种摒弃了原有的科层体系和官僚结构，以客户满意度为中心，鼓励创新精神和可持续的绩效改进，并对娴熟的专业技能提供奖励，从而在员工和企业之间营造出一种双赢的工作环境的薪酬战略。</a:t>
                      </a:r>
                      <a:endParaRPr lang="zh-CN" sz="1800" b="1" kern="100" dirty="0">
                        <a:solidFill>
                          <a:srgbClr val="002060"/>
                        </a:solidFill>
                        <a:effectLst/>
                        <a:latin typeface="黑体" panose="02010609060101010101" pitchFamily="49" charset="-122"/>
                        <a:ea typeface="黑体" panose="02010609060101010101" pitchFamily="49" charset="-122"/>
                      </a:endParaRPr>
                    </a:p>
                  </a:txBody>
                  <a:tcPr marL="68580" marR="68580" marT="0" marB="0"/>
                </a:tc>
                <a:extLst>
                  <a:ext uri="{0D108BD9-81ED-4DB2-BD59-A6C34878D82A}">
                    <a16:rowId xmlns:a16="http://schemas.microsoft.com/office/drawing/2014/main" val="1042513126"/>
                  </a:ext>
                </a:extLst>
              </a:tr>
              <a:tr h="0">
                <a:tc>
                  <a:txBody>
                    <a:bodyPr/>
                    <a:lstStyle/>
                    <a:p>
                      <a:pPr indent="266700" algn="l">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2.</a:t>
                      </a:r>
                      <a:r>
                        <a:rPr lang="zh-CN" altLang="en-US" sz="1800" b="1" kern="100" dirty="0">
                          <a:solidFill>
                            <a:srgbClr val="002060"/>
                          </a:solidFill>
                          <a:effectLst/>
                          <a:latin typeface="黑体" panose="02010609060101010101" pitchFamily="49" charset="-122"/>
                          <a:ea typeface="黑体" panose="02010609060101010101" pitchFamily="49" charset="-122"/>
                        </a:rPr>
                        <a:t>区别       （传统薪酬管理）</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a:t>
                      </a:r>
                      <a:r>
                        <a:rPr lang="zh-CN" altLang="en-US" sz="1800" b="1" kern="100" dirty="0">
                          <a:solidFill>
                            <a:srgbClr val="002060"/>
                          </a:solidFill>
                          <a:effectLst/>
                          <a:latin typeface="黑体" panose="02010609060101010101" pitchFamily="49" charset="-122"/>
                          <a:ea typeface="黑体" panose="02010609060101010101" pitchFamily="49" charset="-122"/>
                        </a:rPr>
                        <a:t>战略性</a:t>
                      </a:r>
                      <a:endParaRPr 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a:t>
                      </a:r>
                      <a:r>
                        <a:rPr lang="zh-CN" altLang="en-US" sz="1800" b="1" u="sng" kern="100" dirty="0">
                          <a:solidFill>
                            <a:srgbClr val="002060"/>
                          </a:solidFill>
                          <a:effectLst/>
                          <a:latin typeface="黑体" panose="02010609060101010101" pitchFamily="49" charset="-122"/>
                          <a:ea typeface="黑体" panose="02010609060101010101" pitchFamily="49" charset="-122"/>
                        </a:rPr>
                        <a:t>激励性</a:t>
                      </a:r>
                      <a:endParaRPr 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3</a:t>
                      </a:r>
                      <a:r>
                        <a:rPr lang="zh-CN" sz="1800" b="1" kern="100" dirty="0">
                          <a:solidFill>
                            <a:srgbClr val="002060"/>
                          </a:solidFill>
                          <a:effectLst/>
                          <a:latin typeface="黑体" panose="02010609060101010101" pitchFamily="49" charset="-122"/>
                          <a:ea typeface="黑体" panose="02010609060101010101" pitchFamily="49" charset="-122"/>
                        </a:rPr>
                        <a:t>）</a:t>
                      </a:r>
                      <a:r>
                        <a:rPr lang="zh-CN" altLang="en-US" sz="1800" b="1" u="sng" kern="100" dirty="0">
                          <a:solidFill>
                            <a:srgbClr val="002060"/>
                          </a:solidFill>
                          <a:effectLst/>
                          <a:latin typeface="黑体" panose="02010609060101010101" pitchFamily="49" charset="-122"/>
                          <a:ea typeface="黑体" panose="02010609060101010101" pitchFamily="49" charset="-122"/>
                        </a:rPr>
                        <a:t>灵活性</a:t>
                      </a:r>
                      <a:endParaRPr lang="en-US" altLang="zh-CN" sz="1800" b="1" u="sng"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altLang="en-US" sz="1800" b="1" u="none"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rPr>
                        <a:t>（</a:t>
                      </a:r>
                      <a:r>
                        <a:rPr lang="en-US" altLang="zh-CN" sz="1800" b="1" u="none"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rPr>
                        <a:t>4</a:t>
                      </a:r>
                      <a:r>
                        <a:rPr lang="zh-CN" altLang="en-US" sz="1800" b="1" u="none"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rPr>
                        <a:t>）创新性</a:t>
                      </a:r>
                      <a:endParaRPr lang="en-US" altLang="zh-CN" sz="1800" b="1" u="none"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p>
                      <a:pPr indent="266700" algn="just">
                        <a:lnSpc>
                          <a:spcPct val="150000"/>
                        </a:lnSpc>
                        <a:spcAft>
                          <a:spcPts val="0"/>
                        </a:spcAft>
                      </a:pPr>
                      <a:r>
                        <a:rPr lang="zh-CN" altLang="en-US" sz="1800" b="1" u="none"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rPr>
                        <a:t>（</a:t>
                      </a:r>
                      <a:r>
                        <a:rPr lang="en-US" altLang="zh-CN" sz="1800" b="1" u="none"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rPr>
                        <a:t>5</a:t>
                      </a:r>
                      <a:r>
                        <a:rPr lang="zh-CN" altLang="en-US" sz="1800" b="1" u="none"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rPr>
                        <a:t>）沟通性</a:t>
                      </a:r>
                      <a:endParaRPr lang="zh-CN" sz="1800" b="1" u="none"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4193427239"/>
                  </a:ext>
                </a:extLst>
              </a:tr>
              <a:tr h="0">
                <a:tc>
                  <a:txBody>
                    <a:bodyPr/>
                    <a:lstStyle/>
                    <a:p>
                      <a:pPr indent="266700" algn="just">
                        <a:lnSpc>
                          <a:spcPct val="150000"/>
                        </a:lnSpc>
                        <a:spcAft>
                          <a:spcPts val="0"/>
                        </a:spcAft>
                      </a:pPr>
                      <a:r>
                        <a:rPr lang="en-US" sz="1800" b="1" kern="100" dirty="0">
                          <a:solidFill>
                            <a:srgbClr val="002060"/>
                          </a:solidFill>
                          <a:effectLst/>
                          <a:latin typeface="黑体" panose="02010609060101010101" pitchFamily="49" charset="-122"/>
                          <a:ea typeface="黑体" panose="02010609060101010101" pitchFamily="49" charset="-122"/>
                        </a:rPr>
                        <a:t>3.</a:t>
                      </a:r>
                      <a:r>
                        <a:rPr lang="zh-CN" altLang="en-US" sz="1800" b="1" kern="100" dirty="0">
                          <a:solidFill>
                            <a:srgbClr val="002060"/>
                          </a:solidFill>
                          <a:effectLst/>
                          <a:latin typeface="黑体" panose="02010609060101010101" pitchFamily="49" charset="-122"/>
                          <a:ea typeface="黑体" panose="02010609060101010101" pitchFamily="49" charset="-122"/>
                        </a:rPr>
                        <a:t>建立步骤</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tc>
                  <a:txBody>
                    <a:bodyPr/>
                    <a:lstStyle/>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1</a:t>
                      </a:r>
                      <a:r>
                        <a:rPr lang="zh-CN" sz="1800" b="1" kern="100" dirty="0">
                          <a:solidFill>
                            <a:srgbClr val="002060"/>
                          </a:solidFill>
                          <a:effectLst/>
                          <a:latin typeface="黑体" panose="02010609060101010101" pitchFamily="49" charset="-122"/>
                          <a:ea typeface="黑体" panose="02010609060101010101" pitchFamily="49" charset="-122"/>
                        </a:rPr>
                        <a:t>）</a:t>
                      </a:r>
                      <a:r>
                        <a:rPr lang="zh-CN" altLang="en-US" sz="1800" b="1" kern="100" dirty="0">
                          <a:solidFill>
                            <a:srgbClr val="002060"/>
                          </a:solidFill>
                          <a:effectLst/>
                          <a:latin typeface="黑体" panose="02010609060101010101" pitchFamily="49" charset="-122"/>
                          <a:ea typeface="黑体" panose="02010609060101010101" pitchFamily="49" charset="-122"/>
                        </a:rPr>
                        <a:t>评价薪酬的含义</a:t>
                      </a:r>
                      <a:r>
                        <a:rPr lang="en-US" altLang="zh-CN" sz="1800" b="1" kern="100" dirty="0">
                          <a:solidFill>
                            <a:srgbClr val="002060"/>
                          </a:solidFill>
                          <a:effectLst/>
                          <a:latin typeface="黑体" panose="02010609060101010101" pitchFamily="49" charset="-122"/>
                          <a:ea typeface="黑体" panose="02010609060101010101" pitchFamily="49" charset="-122"/>
                        </a:rPr>
                        <a:t>:</a:t>
                      </a:r>
                      <a:r>
                        <a:rPr lang="zh-CN" altLang="en-US" sz="1800" b="1" kern="100" dirty="0">
                          <a:solidFill>
                            <a:srgbClr val="002060"/>
                          </a:solidFill>
                          <a:effectLst/>
                          <a:latin typeface="黑体" panose="02010609060101010101" pitchFamily="49" charset="-122"/>
                          <a:ea typeface="黑体" panose="02010609060101010101" pitchFamily="49" charset="-122"/>
                        </a:rPr>
                        <a:t>全面了解企业自身所处的内外部环境情况的基础上确定企业战略；</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sz="1800" b="1" kern="100" dirty="0">
                          <a:solidFill>
                            <a:srgbClr val="002060"/>
                          </a:solidFill>
                          <a:effectLst/>
                          <a:latin typeface="黑体" panose="02010609060101010101" pitchFamily="49" charset="-122"/>
                          <a:ea typeface="黑体" panose="02010609060101010101" pitchFamily="49" charset="-122"/>
                        </a:rPr>
                        <a:t>（</a:t>
                      </a:r>
                      <a:r>
                        <a:rPr lang="en-US" sz="1800" b="1" kern="100" dirty="0">
                          <a:solidFill>
                            <a:srgbClr val="002060"/>
                          </a:solidFill>
                          <a:effectLst/>
                          <a:latin typeface="黑体" panose="02010609060101010101" pitchFamily="49" charset="-122"/>
                          <a:ea typeface="黑体" panose="02010609060101010101" pitchFamily="49" charset="-122"/>
                        </a:rPr>
                        <a:t>2</a:t>
                      </a:r>
                      <a:r>
                        <a:rPr lang="zh-CN" sz="1800" b="1" kern="100" dirty="0">
                          <a:solidFill>
                            <a:srgbClr val="002060"/>
                          </a:solidFill>
                          <a:effectLst/>
                          <a:latin typeface="黑体" panose="02010609060101010101" pitchFamily="49" charset="-122"/>
                          <a:ea typeface="黑体" panose="02010609060101010101" pitchFamily="49" charset="-122"/>
                        </a:rPr>
                        <a:t>）</a:t>
                      </a:r>
                      <a:r>
                        <a:rPr lang="zh-CN" altLang="en-US" sz="1800" b="1" kern="100" dirty="0">
                          <a:solidFill>
                            <a:srgbClr val="002060"/>
                          </a:solidFill>
                          <a:effectLst/>
                          <a:latin typeface="黑体" panose="02010609060101010101" pitchFamily="49" charset="-122"/>
                          <a:ea typeface="黑体" panose="02010609060101010101" pitchFamily="49" charset="-122"/>
                        </a:rPr>
                        <a:t>制定与企业战略相匹配的薪酬决策（薪酬体系、薪酬水平、薪酬结构、薪酬管理过程等方面的决策）</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altLang="en-US" sz="1800" b="1" u="none" kern="100" dirty="0">
                          <a:solidFill>
                            <a:srgbClr val="002060"/>
                          </a:solidFill>
                          <a:effectLst/>
                          <a:latin typeface="黑体" panose="02010609060101010101" pitchFamily="49" charset="-122"/>
                          <a:ea typeface="黑体" panose="02010609060101010101" pitchFamily="49" charset="-122"/>
                        </a:rPr>
                        <a:t>（</a:t>
                      </a:r>
                      <a:r>
                        <a:rPr lang="en-US" altLang="zh-CN" sz="1800" b="1" u="none" kern="100" dirty="0">
                          <a:solidFill>
                            <a:srgbClr val="002060"/>
                          </a:solidFill>
                          <a:effectLst/>
                          <a:latin typeface="黑体" panose="02010609060101010101" pitchFamily="49" charset="-122"/>
                          <a:ea typeface="黑体" panose="02010609060101010101" pitchFamily="49" charset="-122"/>
                        </a:rPr>
                        <a:t>3</a:t>
                      </a:r>
                      <a:r>
                        <a:rPr lang="zh-CN" altLang="en-US" sz="1800" b="1" u="none" kern="100" dirty="0">
                          <a:solidFill>
                            <a:srgbClr val="002060"/>
                          </a:solidFill>
                          <a:effectLst/>
                          <a:latin typeface="黑体" panose="02010609060101010101" pitchFamily="49" charset="-122"/>
                          <a:ea typeface="黑体" panose="02010609060101010101" pitchFamily="49" charset="-122"/>
                        </a:rPr>
                        <a:t>）</a:t>
                      </a:r>
                      <a:r>
                        <a:rPr lang="zh-CN" altLang="en-US" sz="1800" b="1" u="sng" kern="100" dirty="0">
                          <a:solidFill>
                            <a:srgbClr val="002060"/>
                          </a:solidFill>
                          <a:effectLst/>
                          <a:latin typeface="黑体" panose="02010609060101010101" pitchFamily="49" charset="-122"/>
                          <a:ea typeface="黑体" panose="02010609060101010101" pitchFamily="49" charset="-122"/>
                        </a:rPr>
                        <a:t>执行战略性薪酬决策</a:t>
                      </a:r>
                      <a:r>
                        <a:rPr lang="zh-CN" sz="1800" b="1" kern="100" dirty="0">
                          <a:solidFill>
                            <a:srgbClr val="002060"/>
                          </a:solidFill>
                          <a:effectLst/>
                          <a:latin typeface="黑体" panose="02010609060101010101" pitchFamily="49" charset="-122"/>
                          <a:ea typeface="黑体" panose="02010609060101010101" pitchFamily="49" charset="-122"/>
                        </a:rPr>
                        <a:t>：</a:t>
                      </a:r>
                      <a:r>
                        <a:rPr lang="zh-CN" altLang="en-US" sz="1800" b="1" kern="100" dirty="0">
                          <a:solidFill>
                            <a:srgbClr val="002060"/>
                          </a:solidFill>
                          <a:effectLst/>
                          <a:latin typeface="黑体" panose="02010609060101010101" pitchFamily="49" charset="-122"/>
                          <a:ea typeface="黑体" panose="02010609060101010101" pitchFamily="49" charset="-122"/>
                        </a:rPr>
                        <a:t>通过设计薪酬制度将决策转化为行动</a:t>
                      </a:r>
                      <a:endParaRPr lang="en-US" altLang="zh-CN" sz="1800" b="1" kern="100" dirty="0">
                        <a:solidFill>
                          <a:srgbClr val="002060"/>
                        </a:solidFill>
                        <a:effectLst/>
                        <a:latin typeface="黑体" panose="02010609060101010101" pitchFamily="49" charset="-122"/>
                        <a:ea typeface="黑体" panose="02010609060101010101" pitchFamily="49" charset="-122"/>
                      </a:endParaRPr>
                    </a:p>
                    <a:p>
                      <a:pPr indent="266700" algn="just">
                        <a:lnSpc>
                          <a:spcPct val="150000"/>
                        </a:lnSpc>
                        <a:spcAft>
                          <a:spcPts val="0"/>
                        </a:spcAft>
                      </a:pPr>
                      <a:r>
                        <a:rPr lang="zh-CN" altLang="en-US"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rPr>
                        <a:t>（</a:t>
                      </a:r>
                      <a:r>
                        <a:rPr lang="en-US" alt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rPr>
                        <a:t>4</a:t>
                      </a:r>
                      <a:r>
                        <a:rPr lang="zh-CN" altLang="en-US"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rPr>
                        <a:t>）对薪酬系统的匹配性进行再评价</a:t>
                      </a:r>
                      <a:r>
                        <a:rPr lang="en-US" alt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rPr>
                        <a:t>:</a:t>
                      </a:r>
                      <a:r>
                        <a:rPr lang="zh-CN" altLang="en-US"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rPr>
                        <a:t>根据经营环境和企业战略对薪酬系统进行再评价、适时更新。</a:t>
                      </a:r>
                      <a:endParaRPr lang="zh-CN" sz="1800" b="1" kern="100" dirty="0">
                        <a:solidFill>
                          <a:srgbClr val="002060"/>
                        </a:solidFill>
                        <a:effectLst/>
                        <a:latin typeface="黑体" panose="02010609060101010101" pitchFamily="49" charset="-122"/>
                        <a:ea typeface="黑体" panose="02010609060101010101" pitchFamily="49" charset="-122"/>
                        <a:cs typeface="Calibri" panose="020F0502020204030204" pitchFamily="34" charset="0"/>
                      </a:endParaRPr>
                    </a:p>
                  </a:txBody>
                  <a:tcPr marL="68580" marR="68580" marT="0" marB="0"/>
                </a:tc>
                <a:extLst>
                  <a:ext uri="{0D108BD9-81ED-4DB2-BD59-A6C34878D82A}">
                    <a16:rowId xmlns:a16="http://schemas.microsoft.com/office/drawing/2014/main" val="1092760474"/>
                  </a:ext>
                </a:extLst>
              </a:tr>
            </a:tbl>
          </a:graphicData>
        </a:graphic>
      </p:graphicFrame>
    </p:spTree>
    <p:extLst>
      <p:ext uri="{BB962C8B-B14F-4D97-AF65-F5344CB8AC3E}">
        <p14:creationId xmlns:p14="http://schemas.microsoft.com/office/powerpoint/2010/main" val="33100673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heme/theme1.xml><?xml version="1.0" encoding="utf-8"?>
<a:theme xmlns:a="http://schemas.openxmlformats.org/drawingml/2006/main" name="第一PPT，www.1ppt.com">
  <a:themeElements>
    <a:clrScheme name="Office">
      <a:dk1>
        <a:srgbClr val="000000"/>
      </a:dk1>
      <a:lt1>
        <a:srgbClr val="FFFFFF"/>
      </a:lt1>
      <a:dk2>
        <a:srgbClr val="778495"/>
      </a:dk2>
      <a:lt2>
        <a:srgbClr val="F0F0F0"/>
      </a:lt2>
      <a:accent1>
        <a:srgbClr val="2980B9"/>
      </a:accent1>
      <a:accent2>
        <a:srgbClr val="16A085"/>
      </a:accent2>
      <a:accent3>
        <a:srgbClr val="9BBB59"/>
      </a:accent3>
      <a:accent4>
        <a:srgbClr val="F39C12"/>
      </a:accent4>
      <a:accent5>
        <a:srgbClr val="C0392B"/>
      </a:accent5>
      <a:accent6>
        <a:srgbClr val="2C3F50"/>
      </a:accent6>
      <a:hlink>
        <a:srgbClr val="2980B9"/>
      </a:hlink>
      <a:folHlink>
        <a:srgbClr val="BFBFBF"/>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78495"/>
    </a:dk2>
    <a:lt2>
      <a:srgbClr val="F0F0F0"/>
    </a:lt2>
    <a:accent1>
      <a:srgbClr val="2980B9"/>
    </a:accent1>
    <a:accent2>
      <a:srgbClr val="16A085"/>
    </a:accent2>
    <a:accent3>
      <a:srgbClr val="9BBB59"/>
    </a:accent3>
    <a:accent4>
      <a:srgbClr val="F39C12"/>
    </a:accent4>
    <a:accent5>
      <a:srgbClr val="C0392B"/>
    </a:accent5>
    <a:accent6>
      <a:srgbClr val="2C3F50"/>
    </a:accent6>
    <a:hlink>
      <a:srgbClr val="2980B9"/>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6594</TotalTime>
  <Words>10906</Words>
  <Application>Microsoft Office PowerPoint</Application>
  <PresentationFormat>宽屏</PresentationFormat>
  <Paragraphs>886</Paragraphs>
  <Slides>63</Slides>
  <Notes>63</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63</vt:i4>
      </vt:variant>
    </vt:vector>
  </HeadingPairs>
  <TitlesOfParts>
    <vt:vector size="70" baseType="lpstr">
      <vt:lpstr>等线</vt:lpstr>
      <vt:lpstr>黑体</vt:lpstr>
      <vt:lpstr>华文新魏</vt:lpstr>
      <vt:lpstr>华文中宋</vt:lpstr>
      <vt:lpstr>Arial</vt:lpstr>
      <vt:lpstr>Calibri</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简约</dc:title>
  <dc:creator>第一PPT</dc:creator>
  <cp:keywords>www.1ppt.com</cp:keywords>
  <dc:description>www.1ppt.com</dc:description>
  <cp:lastModifiedBy>Vicky</cp:lastModifiedBy>
  <cp:revision>174</cp:revision>
  <dcterms:created xsi:type="dcterms:W3CDTF">2017-05-13T03:05:00Z</dcterms:created>
  <dcterms:modified xsi:type="dcterms:W3CDTF">2024-08-30T15:29:26Z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